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94660"/>
  </p:normalViewPr>
  <p:slideViewPr>
    <p:cSldViewPr snapToGrid="0">
      <p:cViewPr varScale="1">
        <p:scale>
          <a:sx n="118" d="100"/>
          <a:sy n="118" d="100"/>
        </p:scale>
        <p:origin x="9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56717015396322"/>
          <c:y val="0.13296823016342424"/>
          <c:w val="0.69824726963082229"/>
          <c:h val="0.78030832282985496"/>
        </c:manualLayout>
      </c:layout>
      <c:pieChart>
        <c:varyColors val="1"/>
        <c:ser>
          <c:idx val="0"/>
          <c:order val="0"/>
          <c:dPt>
            <c:idx val="0"/>
            <c:bubble3D val="0"/>
            <c:spPr>
              <a:solidFill>
                <a:srgbClr val="0088CE"/>
              </a:solidFill>
              <a:ln w="19050">
                <a:solidFill>
                  <a:schemeClr val="lt1"/>
                </a:solidFill>
              </a:ln>
              <a:effectLst/>
            </c:spPr>
            <c:extLst>
              <c:ext xmlns:c16="http://schemas.microsoft.com/office/drawing/2014/chart" uri="{C3380CC4-5D6E-409C-BE32-E72D297353CC}">
                <c16:uniqueId val="{00000001-6EAD-4219-A3FF-A4D5F3F710CE}"/>
              </c:ext>
            </c:extLst>
          </c:dPt>
          <c:dPt>
            <c:idx val="1"/>
            <c:bubble3D val="0"/>
            <c:spPr>
              <a:solidFill>
                <a:srgbClr val="939598"/>
              </a:solidFill>
              <a:ln w="19050">
                <a:solidFill>
                  <a:schemeClr val="lt1"/>
                </a:solidFill>
              </a:ln>
              <a:effectLst/>
            </c:spPr>
            <c:extLst>
              <c:ext xmlns:c16="http://schemas.microsoft.com/office/drawing/2014/chart" uri="{C3380CC4-5D6E-409C-BE32-E72D297353CC}">
                <c16:uniqueId val="{00000003-6EAD-4219-A3FF-A4D5F3F710CE}"/>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6EAD-4219-A3FF-A4D5F3F710CE}"/>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6EAD-4219-A3FF-A4D5F3F710CE}"/>
              </c:ext>
            </c:extLst>
          </c:dPt>
          <c:dLbls>
            <c:dLbl>
              <c:idx val="0"/>
              <c:layout>
                <c:manualLayout>
                  <c:x val="-0.24508899728095759"/>
                  <c:y val="-6.7769154781653351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EAD-4219-A3FF-A4D5F3F710CE}"/>
                </c:ext>
              </c:extLst>
            </c:dLbl>
            <c:dLbl>
              <c:idx val="1"/>
              <c:layout>
                <c:manualLayout>
                  <c:x val="0.23215027162495214"/>
                  <c:y val="6.144227196267402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EAD-4219-A3FF-A4D5F3F710CE}"/>
                </c:ext>
              </c:extLst>
            </c:dLbl>
            <c:dLbl>
              <c:idx val="2"/>
              <c:layout>
                <c:manualLayout>
                  <c:x val="-0.11441917939659725"/>
                  <c:y val="4.4043517606743169E-3"/>
                </c:manualLayout>
              </c:layout>
              <c:showLegendKey val="0"/>
              <c:showVal val="0"/>
              <c:showCatName val="1"/>
              <c:showSerName val="0"/>
              <c:showPercent val="1"/>
              <c:showBubbleSize val="0"/>
              <c:extLst>
                <c:ext xmlns:c15="http://schemas.microsoft.com/office/drawing/2012/chart" uri="{CE6537A1-D6FC-4f65-9D91-7224C49458BB}">
                  <c15:layout>
                    <c:manualLayout>
                      <c:w val="0.36159509293837189"/>
                      <c:h val="0.14328300709948449"/>
                    </c:manualLayout>
                  </c15:layout>
                </c:ext>
                <c:ext xmlns:c16="http://schemas.microsoft.com/office/drawing/2014/chart" uri="{C3380CC4-5D6E-409C-BE32-E72D297353CC}">
                  <c16:uniqueId val="{00000005-6EAD-4219-A3FF-A4D5F3F710CE}"/>
                </c:ext>
              </c:extLst>
            </c:dLbl>
            <c:dLbl>
              <c:idx val="3"/>
              <c:layout>
                <c:manualLayout>
                  <c:x val="0.29361127437502671"/>
                  <c:y val="-9.9095096925909624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0593236591446652"/>
                      <c:h val="0.15855354225155394"/>
                    </c:manualLayout>
                  </c15:layout>
                </c:ext>
                <c:ext xmlns:c16="http://schemas.microsoft.com/office/drawing/2014/chart" uri="{C3380CC4-5D6E-409C-BE32-E72D297353CC}">
                  <c16:uniqueId val="{00000007-6EAD-4219-A3FF-A4D5F3F710C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Sheet1!$D$3:$D$6</c:f>
              <c:strCache>
                <c:ptCount val="4"/>
                <c:pt idx="0">
                  <c:v>BTAA Libraries</c:v>
                </c:pt>
                <c:pt idx="1">
                  <c:v>Other U.S. Libraries</c:v>
                </c:pt>
                <c:pt idx="2">
                  <c:v>Latin American Libraries</c:v>
                </c:pt>
                <c:pt idx="3">
                  <c:v>Other International Libraries</c:v>
                </c:pt>
              </c:strCache>
            </c:strRef>
          </c:cat>
          <c:val>
            <c:numRef>
              <c:f>Sheet1!$E$3:$E$6</c:f>
              <c:numCache>
                <c:formatCode>0.0%</c:formatCode>
                <c:ptCount val="4"/>
                <c:pt idx="0">
                  <c:v>0.60679888842361718</c:v>
                </c:pt>
                <c:pt idx="1">
                  <c:v>0.36704861243290571</c:v>
                </c:pt>
                <c:pt idx="2">
                  <c:v>3.7687007499333817E-3</c:v>
                </c:pt>
                <c:pt idx="3">
                  <c:v>2.2383798393543722E-2</c:v>
                </c:pt>
              </c:numCache>
            </c:numRef>
          </c:val>
          <c:extLst>
            <c:ext xmlns:c16="http://schemas.microsoft.com/office/drawing/2014/chart" uri="{C3380CC4-5D6E-409C-BE32-E72D297353CC}">
              <c16:uniqueId val="{00000008-6EAD-4219-A3FF-A4D5F3F710C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9191F-6374-4BFC-ACE4-FC41875BDA20}" type="datetimeFigureOut">
              <a:rPr lang="en-US" smtClean="0"/>
              <a:t>8/28/2018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0DD52-AD7A-4669-BF74-85800C0EE5D9}" type="slidenum">
              <a:rPr lang="en-US" smtClean="0"/>
              <a:t>‹#›</a:t>
            </a:fld>
            <a:endParaRPr lang="en-US"/>
          </a:p>
        </p:txBody>
      </p:sp>
    </p:spTree>
    <p:extLst>
      <p:ext uri="{BB962C8B-B14F-4D97-AF65-F5344CB8AC3E}">
        <p14:creationId xmlns:p14="http://schemas.microsoft.com/office/powerpoint/2010/main" val="4199836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82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p>
          <a:p>
            <a:endParaRPr lang="en-US" dirty="0" smtClean="0"/>
          </a:p>
          <a:p>
            <a:r>
              <a:rPr lang="en-US" dirty="0" smtClean="0"/>
              <a:t>We also</a:t>
            </a:r>
            <a:r>
              <a:rPr lang="en-US" baseline="0" dirty="0" smtClean="0"/>
              <a:t> analyzed and mapped results by Borrowing Library and Country of Publication. Blue circles represent BTAA ILL requests from 2013-2017, while yellow circles represents BTAA holdings (each has their own relative scale). </a:t>
            </a:r>
          </a:p>
          <a:p>
            <a:pPr marL="171450" indent="-171450">
              <a:buFont typeface="Arial" panose="020B0604020202020204" pitchFamily="34" charset="0"/>
              <a:buChar char="•"/>
            </a:pPr>
            <a:r>
              <a:rPr lang="en-US" baseline="0" dirty="0" smtClean="0"/>
              <a:t>U.S. Map on the left: you can see which BTAA libraries are borrowing the most, and which libraries are actively collecting</a:t>
            </a:r>
          </a:p>
          <a:p>
            <a:pPr marL="171450" indent="-171450">
              <a:buFont typeface="Arial" panose="020B0604020202020204" pitchFamily="34" charset="0"/>
              <a:buChar char="•"/>
            </a:pPr>
            <a:r>
              <a:rPr lang="en-US" baseline="0" dirty="0" smtClean="0"/>
              <a:t>Americas map on the right: you can see which countries’ publications are the BTAA are borrowing from the most, and which countries we are collecting the most.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d</a:t>
            </a:r>
            <a:r>
              <a:rPr lang="en-US" sz="1200" kern="1200" dirty="0" smtClean="0">
                <a:solidFill>
                  <a:schemeClr val="tx1"/>
                </a:solidFill>
                <a:effectLst/>
                <a:latin typeface="+mn-lt"/>
                <a:ea typeface="+mn-ea"/>
                <a:cs typeface="+mn-cs"/>
              </a:rPr>
              <a:t>iscovered </a:t>
            </a:r>
            <a:r>
              <a:rPr lang="en-US" sz="1200" kern="1200" dirty="0">
                <a:solidFill>
                  <a:schemeClr val="tx1"/>
                </a:solidFill>
                <a:effectLst/>
                <a:latin typeface="+mn-lt"/>
                <a:ea typeface="+mn-ea"/>
                <a:cs typeface="+mn-cs"/>
              </a:rPr>
              <a:t>that need across the consortium to borrow Latin American publications from other libraries is not uniform. In fact, there is quite the range in Latin American request volume amongst Big Ten member libraries, from 581 requests at Michigan State University to 3,916 requests at the University of Maryland.  The BTAA institutions that requested the most Latin American materials on average are the University of Maryland (64 per month), the University of Michigan (58 per month), and The Ohio State University (48 per month). Maryland and Michigan are among the top five borrowers within the consortium and the top ten borrowers in OCLC, and thus their high volume is unsurprising, especially for Maryland, which has the third smallest Latin American collection in the BTAA. Ohio State’s request volume is notable because they are a net lender that prefers to borrow from the </a:t>
            </a:r>
            <a:r>
              <a:rPr lang="en-US" sz="1200" kern="1200" dirty="0" err="1">
                <a:solidFill>
                  <a:schemeClr val="tx1"/>
                </a:solidFill>
                <a:effectLst/>
                <a:latin typeface="+mn-lt"/>
                <a:ea typeface="+mn-ea"/>
                <a:cs typeface="+mn-cs"/>
              </a:rPr>
              <a:t>OhioLINK</a:t>
            </a:r>
            <a:r>
              <a:rPr lang="en-US" sz="1200" kern="1200" dirty="0">
                <a:solidFill>
                  <a:schemeClr val="tx1"/>
                </a:solidFill>
                <a:effectLst/>
                <a:latin typeface="+mn-lt"/>
                <a:ea typeface="+mn-ea"/>
                <a:cs typeface="+mn-cs"/>
              </a:rPr>
              <a:t> consortium before the Big Ten. Their high level of Latin American borrowing suggests that access to international collections a benefit of Big Ten membership and reflects a need that is not met through their statewide consortium.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terms of country of publication, the top countries by ILL request volume are Mexico, Argentina, Brazil, Peru, Chile, and Colombia, which also happen to be the top six Latin American countries by BTAA collection </a:t>
            </a:r>
            <a:r>
              <a:rPr lang="en-US" sz="1200" kern="1200" dirty="0" smtClean="0">
                <a:solidFill>
                  <a:schemeClr val="tx1"/>
                </a:solidFill>
                <a:effectLst/>
                <a:latin typeface="+mn-lt"/>
                <a:ea typeface="+mn-ea"/>
                <a:cs typeface="+mn-cs"/>
              </a:rPr>
              <a:t>size.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 </a:t>
            </a:r>
            <a:r>
              <a:rPr lang="en-US" sz="1200" kern="1200" dirty="0">
                <a:solidFill>
                  <a:schemeClr val="tx1"/>
                </a:solidFill>
                <a:effectLst/>
                <a:latin typeface="+mn-lt"/>
                <a:ea typeface="+mn-ea"/>
                <a:cs typeface="+mn-cs"/>
              </a:rPr>
              <a:t>are closely followed by Cuba, Bolivia, and Puerto Rico, for which there is a smaller collective collection but a demonstrated resource sharing need.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307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a:p>
            <a:endParaRPr lang="en-US" dirty="0"/>
          </a:p>
          <a:p>
            <a:r>
              <a:rPr lang="en-US" dirty="0"/>
              <a:t>We also looked at which libraries are </a:t>
            </a:r>
            <a:r>
              <a:rPr lang="en-US" sz="1200" kern="1200" dirty="0">
                <a:solidFill>
                  <a:schemeClr val="tx1"/>
                </a:solidFill>
                <a:effectLst/>
                <a:latin typeface="+mn-lt"/>
                <a:ea typeface="+mn-ea"/>
                <a:cs typeface="+mn-cs"/>
              </a:rPr>
              <a:t>filling BTAA ILL requests for Latin American materials, seeking to understand the degree to which our institutions rely on the Big Ten collective collection and the larger national collection to obtain these materials for our users.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61% of successful BTAA ILL requests are filled by another BTAA library, which is greater than the percentage for all ILL requests (55%), demonstrating an increased reliance on the BTAA collection for Latin American materials. The majority of BTAA libraries are actively collecting Latin American materials, which means a strong collection for supporting consortial resource sharing already exists.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37% of what we borrow is from other U.S. libraries. Member libraries are relying on other U.S. libraries in particular for materials published in Cuba (45%), El Salvador (48%), and Puerto Rico (49%), and the libraries we are borrowing from reflect  other consortial relationships and memberships in which one or more BTAA libraries participate (e.g., Ivy Plus Libraries, RapidILL ARL reciprocal list, and Center for Research Libraries) as well as the largest Latin American collections in the United States (the Library of Congress, University of Texas at Austin, and New York Public Library).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percentage of Latin American materials borrowed from abroad is quite small at </a:t>
            </a:r>
            <a:r>
              <a:rPr lang="en-US" sz="1200" kern="1200" dirty="0" smtClean="0">
                <a:solidFill>
                  <a:schemeClr val="tx1"/>
                </a:solidFill>
                <a:effectLst/>
                <a:latin typeface="+mn-lt"/>
                <a:ea typeface="+mn-ea"/>
                <a:cs typeface="+mn-cs"/>
              </a:rPr>
              <a:t>2.6 percent</a:t>
            </a:r>
            <a:r>
              <a:rPr lang="en-US" sz="1200" kern="1200" dirty="0">
                <a:solidFill>
                  <a:schemeClr val="tx1"/>
                </a:solidFill>
                <a:effectLst/>
                <a:latin typeface="+mn-lt"/>
                <a:ea typeface="+mn-ea"/>
                <a:cs typeface="+mn-cs"/>
              </a:rPr>
              <a:t>. The top supplying countries were Spain (n=117), Canada (n=88), </a:t>
            </a: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Germany </a:t>
            </a:r>
            <a:r>
              <a:rPr lang="en-US" sz="1200" kern="1200" dirty="0">
                <a:solidFill>
                  <a:schemeClr val="tx1"/>
                </a:solidFill>
                <a:effectLst/>
                <a:latin typeface="+mn-lt"/>
                <a:ea typeface="+mn-ea"/>
                <a:cs typeface="+mn-cs"/>
              </a:rPr>
              <a:t>(n=76</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Latin American libraries filled only 99 requests for BTAA libraries in a 3-5 year period. That’s less than 3 requests per library per year (on average).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data reinforces the Big Ten Academic Alliance’s strong reliance on the consortial and national collection to support researchers’ need for Latin American publications, underscoring the need for greater cooperation in collecting.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78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endParaRPr lang="en-US" dirty="0"/>
          </a:p>
          <a:p>
            <a:endParaRPr lang="en-US" dirty="0"/>
          </a:p>
          <a:p>
            <a:r>
              <a:rPr lang="en-US" sz="1200" kern="1200" dirty="0">
                <a:solidFill>
                  <a:schemeClr val="tx1"/>
                </a:solidFill>
                <a:effectLst/>
                <a:latin typeface="+mn-lt"/>
                <a:ea typeface="+mn-ea"/>
                <a:cs typeface="+mn-cs"/>
              </a:rPr>
              <a:t>In terms of subject, Spanish and Portuguese Literature (PQ), History of the Americas (F), Social Sciences (H), and other Language and Literature (P, excluding PQ) were the most commonly requested Latin American materials, followed by Fine Arts (N), Philosophy, Psychology, and Religion (B), Music (M), Geography, Anthropology, and Recreation (G), and Political Science (J). With the exception of Music, these highly requested subjects matched the top subjects represented in the BTAA collective collection of Latin American publications.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 authors noticed that the ILL requests have a somewhat more even distribution of subjects than the BTAA Latin American collective collection, which is very heavily weighted towards Spanish and Portuguese literature (35%). The lower percentage of PQs among ILL requests (25%) could be the result of most of the BTAA libraries having relatively strong Latin American literature collections, thus reducing the need for patrons to request these books from other libraries; it may also reflect a limitation in the methodology related to shorter titles.</a:t>
            </a:r>
            <a:r>
              <a:rPr lang="en-US" dirty="0">
                <a:effectLst/>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452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2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SUMMARY</a:t>
            </a:r>
            <a:r>
              <a:rPr lang="en-US" sz="1200" kern="1200" baseline="0" dirty="0" smtClean="0">
                <a:solidFill>
                  <a:schemeClr val="tx1"/>
                </a:solidFill>
                <a:effectLst/>
                <a:latin typeface="+mn-lt"/>
                <a:ea typeface="+mn-ea"/>
                <a:cs typeface="+mn-cs"/>
              </a:rPr>
              <a:t> OF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data shows that serious researchers are requesting loans of Latin American books that are not held by their institution. These requests are highly likely to be filled because the BTAA (and some other ARL libraries that we partner with) currently have relatively strong Latin American collections, and these items are likely to be available on the shelf.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order to continue such a high fill rate in the current fiscal climate, we should </a:t>
            </a:r>
            <a:r>
              <a:rPr lang="en-US" sz="1200" kern="1200" dirty="0" smtClean="0">
                <a:solidFill>
                  <a:schemeClr val="tx1"/>
                </a:solidFill>
                <a:effectLst/>
                <a:latin typeface="+mn-lt"/>
                <a:ea typeface="+mn-ea"/>
                <a:cs typeface="+mn-cs"/>
              </a:rPr>
              <a:t>explore how to use </a:t>
            </a:r>
            <a:r>
              <a:rPr lang="en-US" sz="1200" kern="1200" dirty="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cooperative collection development. </a:t>
            </a:r>
            <a:r>
              <a:rPr lang="en-US" sz="1200" kern="1200" dirty="0" smtClean="0">
                <a:solidFill>
                  <a:schemeClr val="tx1"/>
                </a:solidFill>
                <a:effectLst/>
                <a:latin typeface="+mn-lt"/>
                <a:ea typeface="+mn-ea"/>
                <a:cs typeface="+mn-cs"/>
              </a:rPr>
              <a:t>We </a:t>
            </a:r>
            <a:r>
              <a:rPr lang="en-US" sz="1200" kern="1200" dirty="0">
                <a:solidFill>
                  <a:schemeClr val="tx1"/>
                </a:solidFill>
                <a:effectLst/>
                <a:latin typeface="+mn-lt"/>
                <a:ea typeface="+mn-ea"/>
                <a:cs typeface="+mn-cs"/>
              </a:rPr>
              <a:t>might want to targets areas of high demand (such as Mexican and Argentine Literature) and areas of high duplication (such as Cuban Social Sciences and Peruvian History). This should help ensure that more materials are </a:t>
            </a:r>
            <a:r>
              <a:rPr lang="en-US" sz="1200" kern="1200" dirty="0" smtClean="0">
                <a:solidFill>
                  <a:schemeClr val="tx1"/>
                </a:solidFill>
                <a:effectLst/>
                <a:latin typeface="+mn-lt"/>
                <a:ea typeface="+mn-ea"/>
                <a:cs typeface="+mn-cs"/>
              </a:rPr>
              <a:t>available</a:t>
            </a:r>
            <a:r>
              <a:rPr lang="en-US" sz="1200" kern="1200" baseline="0" dirty="0" smtClean="0">
                <a:solidFill>
                  <a:schemeClr val="tx1"/>
                </a:solidFill>
                <a:effectLst/>
                <a:latin typeface="+mn-lt"/>
                <a:ea typeface="+mn-ea"/>
                <a:cs typeface="+mn-cs"/>
              </a:rPr>
              <a:t> to our researchers while </a:t>
            </a:r>
            <a:r>
              <a:rPr lang="en-US" sz="1200" kern="1200" dirty="0" smtClean="0">
                <a:solidFill>
                  <a:schemeClr val="tx1"/>
                </a:solidFill>
                <a:effectLst/>
                <a:latin typeface="+mn-lt"/>
                <a:ea typeface="+mn-ea"/>
                <a:cs typeface="+mn-cs"/>
              </a:rPr>
              <a:t>maximizing use of available </a:t>
            </a:r>
            <a:r>
              <a:rPr lang="en-US" sz="1200" kern="1200" dirty="0">
                <a:solidFill>
                  <a:schemeClr val="tx1"/>
                </a:solidFill>
                <a:effectLst/>
                <a:latin typeface="+mn-lt"/>
                <a:ea typeface="+mn-ea"/>
                <a:cs typeface="+mn-cs"/>
              </a:rPr>
              <a:t>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Discuss how selectors could use this data?? </a:t>
            </a:r>
          </a:p>
          <a:p>
            <a:r>
              <a:rPr lang="en-US" dirty="0"/>
              <a:t>Discuss pilot projects??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7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587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HILARY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May 2017, the Big Ten Academic Alliance (BTAA) hosted its annual library conference. </a:t>
            </a:r>
          </a:p>
          <a:p>
            <a:r>
              <a:rPr lang="en-US" sz="1200" kern="1200" dirty="0">
                <a:solidFill>
                  <a:schemeClr val="tx1"/>
                </a:solidFill>
                <a:effectLst/>
                <a:latin typeface="+mn-lt"/>
                <a:ea typeface="+mn-ea"/>
                <a:cs typeface="+mn-cs"/>
              </a:rPr>
              <a:t>Theme: the consortium’s collective collection. </a:t>
            </a:r>
          </a:p>
          <a:p>
            <a:r>
              <a:rPr lang="en-US" sz="1200" kern="1200" dirty="0">
                <a:solidFill>
                  <a:schemeClr val="tx1"/>
                </a:solidFill>
                <a:effectLst/>
                <a:latin typeface="+mn-lt"/>
                <a:ea typeface="+mn-ea"/>
                <a:cs typeface="+mn-cs"/>
              </a:rPr>
              <a:t>Stated goal (see slide).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inclusion of delivery acknowledges the critical role resource sharing plays in supporting the collective collection by ensuring timely access to BTAA materials, irrespective of where they are housed and the institution with which the patron is affiliated. Beyond facilitating delivery, interlibrary loan (ILL) can also provide valuable data to understand patrons’ information needs that surpass what their local collection can provide, answering questions such as: How does the consortial collection support the needs of patrons at member libraries? When must they look outside the consortium to fill those needs? Coupled with collections data and the expertise of bibliographers, ILL data can be used to inform strategic cooperative collection development.    </a:t>
            </a:r>
          </a:p>
          <a:p>
            <a:endParaRPr lang="en-US" sz="1200" kern="1200" dirty="0" smtClean="0">
              <a:solidFill>
                <a:schemeClr val="tx1"/>
              </a:solidFill>
              <a:effectLst/>
              <a:latin typeface="+mn-lt"/>
              <a:ea typeface="+mn-ea"/>
              <a:cs typeface="+mn-cs"/>
            </a:endParaRPr>
          </a:p>
          <a:p>
            <a:endParaRPr lang="en-US" sz="1200" kern="120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this conference co-investigators Lisa Gardinier (University of Iowa) and Manuel Ostos (Penn State University) presented on ILL use of Spanish-language collections at two BTAA libraries, measuring the impact of consortial memberships on ILL lending, while Mary Rader (University of Texas) discussed coordinated efforts to build more distinctive local collections of South Asian materials. Both presentations were of great interest to Hilary Thompson and Austin Smith, ILL practitioners at the University of Maryland, who were intrigued by the symbiotic possibilities of using ILL data to inform collective collecting, which could in turn improve future resource sharing. Together, the four authors decided to expand upon the prior work of Gardinier and Ostos, shifting the focus to analyzing borrowing requests for Latin American materials, expanding the scope to include all BTAA member libraries, and employing technology to expedite analysis of these large datasets.  Using Latin American materials as a case study, the authors sought to develop a methodology for consortial data analysis that could be used to better understand borrowing patterns for publications from other world regions.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7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LISA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broad efforts to build and support the collective collection are desired, there is a case to be made for greater cooperation in collecting for area studies in particular. International collections are not always well supported or funded, and their selectors have to demonstrate that these collections are needed and used. Moreover, numerous barriers to borrowing materials via international ILL exist, including high cost and relative difficulty of international shipping, cumbersome payment mechanisms for international transactions, copyright laws, licensing restrictions, and restrictive policies. </a:t>
            </a:r>
            <a:r>
              <a:rPr lang="en-US" sz="1200" kern="1200" dirty="0" smtClean="0">
                <a:solidFill>
                  <a:schemeClr val="tx1"/>
                </a:solidFill>
                <a:effectLst/>
                <a:latin typeface="+mn-lt"/>
                <a:ea typeface="+mn-ea"/>
                <a:cs typeface="+mn-cs"/>
              </a:rPr>
              <a:t>(As</a:t>
            </a:r>
            <a:r>
              <a:rPr lang="en-US" sz="1200" kern="1200" baseline="0" dirty="0" smtClean="0">
                <a:solidFill>
                  <a:schemeClr val="tx1"/>
                </a:solidFill>
                <a:effectLst/>
                <a:latin typeface="+mn-lt"/>
                <a:ea typeface="+mn-ea"/>
                <a:cs typeface="+mn-cs"/>
              </a:rPr>
              <a:t> d</a:t>
            </a:r>
            <a:r>
              <a:rPr lang="en-US" sz="1200" kern="1200" dirty="0" smtClean="0">
                <a:solidFill>
                  <a:schemeClr val="tx1"/>
                </a:solidFill>
                <a:effectLst/>
                <a:latin typeface="+mn-lt"/>
                <a:ea typeface="+mn-ea"/>
                <a:cs typeface="+mn-cs"/>
              </a:rPr>
              <a:t>ocumented </a:t>
            </a:r>
            <a:r>
              <a:rPr lang="en-US" sz="1200" kern="1200" dirty="0">
                <a:solidFill>
                  <a:schemeClr val="tx1"/>
                </a:solidFill>
                <a:effectLst/>
                <a:latin typeface="+mn-lt"/>
                <a:ea typeface="+mn-ea"/>
                <a:cs typeface="+mn-cs"/>
              </a:rPr>
              <a:t>in 4 RLG and RUSA STARS </a:t>
            </a:r>
            <a:r>
              <a:rPr lang="en-US" sz="1200" kern="1200" dirty="0" smtClean="0">
                <a:solidFill>
                  <a:schemeClr val="tx1"/>
                </a:solidFill>
                <a:effectLst/>
                <a:latin typeface="+mn-lt"/>
                <a:ea typeface="+mn-ea"/>
                <a:cs typeface="+mn-cs"/>
              </a:rPr>
              <a:t>international</a:t>
            </a:r>
            <a:r>
              <a:rPr lang="en-US" sz="1200" kern="1200" baseline="0" dirty="0" smtClean="0">
                <a:solidFill>
                  <a:schemeClr val="tx1"/>
                </a:solidFill>
                <a:effectLst/>
                <a:latin typeface="+mn-lt"/>
                <a:ea typeface="+mn-ea"/>
                <a:cs typeface="+mn-cs"/>
              </a:rPr>
              <a:t> ILL </a:t>
            </a:r>
            <a:r>
              <a:rPr lang="en-US" sz="1200" kern="1200" dirty="0" smtClean="0">
                <a:solidFill>
                  <a:schemeClr val="tx1"/>
                </a:solidFill>
                <a:effectLst/>
                <a:latin typeface="+mn-lt"/>
                <a:ea typeface="+mn-ea"/>
                <a:cs typeface="+mn-cs"/>
              </a:rPr>
              <a:t>surveys </a:t>
            </a:r>
            <a:r>
              <a:rPr lang="en-US" sz="1200" kern="1200" dirty="0">
                <a:solidFill>
                  <a:schemeClr val="tx1"/>
                </a:solidFill>
                <a:effectLst/>
                <a:latin typeface="+mn-lt"/>
                <a:ea typeface="+mn-ea"/>
                <a:cs typeface="+mn-cs"/>
              </a:rPr>
              <a:t>from 1998-2015). These are real barriers that can impede or even prohibit access to global information resources that are not available within the consortial or national collection.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77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LISA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focused on 19 countries in Central America, South America, and the Caribbean where Spanish or Portuguese is the official and/or primary language. </a:t>
            </a:r>
          </a:p>
          <a:p>
            <a:r>
              <a:rPr lang="en-US" sz="1200" kern="1200" dirty="0">
                <a:solidFill>
                  <a:schemeClr val="tx1"/>
                </a:solidFill>
                <a:effectLst/>
                <a:latin typeface="+mn-lt"/>
                <a:ea typeface="+mn-ea"/>
                <a:cs typeface="+mn-cs"/>
              </a:rPr>
              <a:t>Country of publication and language were selected as the primary parameters for this study for 2 reasons:</a:t>
            </a:r>
          </a:p>
          <a:p>
            <a:r>
              <a:rPr lang="en-US" sz="1200" kern="1200" dirty="0">
                <a:solidFill>
                  <a:schemeClr val="tx1"/>
                </a:solidFill>
                <a:effectLst/>
                <a:latin typeface="+mn-lt"/>
                <a:ea typeface="+mn-ea"/>
                <a:cs typeface="+mn-cs"/>
              </a:rPr>
              <a:t>1. To facilitate data gathering: using a language detection algorithm and OCLC country code allowed for greater automation in data collection and analysis.</a:t>
            </a:r>
          </a:p>
          <a:p>
            <a:r>
              <a:rPr lang="en-US" sz="1200" kern="1200" dirty="0">
                <a:solidFill>
                  <a:schemeClr val="tx1"/>
                </a:solidFill>
                <a:effectLst/>
                <a:latin typeface="+mn-lt"/>
                <a:ea typeface="+mn-ea"/>
                <a:cs typeface="+mn-cs"/>
              </a:rPr>
              <a:t>2. For practical application of results: Book vendors usually offer materials from a single country or geographic region, and bibliographers from BTAA libraries attend book fairs in Latin America to buy books published in those countries, such as those in Guadalajara, Bogotá, and Buenos Aires</a:t>
            </a:r>
            <a:r>
              <a:rPr lang="en-US" dirty="0">
                <a:effectLst/>
              </a:rPr>
              <a:t> </a:t>
            </a:r>
          </a:p>
          <a:p>
            <a:endParaRPr lang="en-US" dirty="0">
              <a:effectLst/>
            </a:endParaRPr>
          </a:p>
          <a:p>
            <a:r>
              <a:rPr lang="en-US" sz="1200" kern="1200" dirty="0" smtClean="0">
                <a:solidFill>
                  <a:schemeClr val="tx1"/>
                </a:solidFill>
                <a:effectLst/>
                <a:latin typeface="+mn-lt"/>
                <a:ea typeface="+mn-ea"/>
                <a:cs typeface="+mn-cs"/>
              </a:rPr>
              <a:t>Although </a:t>
            </a:r>
            <a:r>
              <a:rPr lang="en-US" sz="1200" kern="1200" dirty="0">
                <a:solidFill>
                  <a:schemeClr val="tx1"/>
                </a:solidFill>
                <a:effectLst/>
                <a:latin typeface="+mn-lt"/>
                <a:ea typeface="+mn-ea"/>
                <a:cs typeface="+mn-cs"/>
              </a:rPr>
              <a:t>a U.S. territory, Puerto Rico was also included in this study because it has its own MARC country code and its materials are purchased through a Caribbean vendor. </a:t>
            </a:r>
          </a:p>
          <a:p>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Choropleth </a:t>
            </a:r>
            <a:r>
              <a:rPr lang="en-US" sz="1200" kern="1200" dirty="0">
                <a:solidFill>
                  <a:schemeClr val="tx1"/>
                </a:solidFill>
                <a:effectLst/>
                <a:latin typeface="+mn-lt"/>
                <a:ea typeface="+mn-ea"/>
                <a:cs typeface="+mn-cs"/>
              </a:rPr>
              <a:t>shows the countries we studied in blue, darkness indicating their ILL volume. </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273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AUSTIN</a:t>
            </a:r>
          </a:p>
          <a:p>
            <a:endParaRPr lang="en-US" dirty="0" smtClean="0"/>
          </a:p>
          <a:p>
            <a:r>
              <a:rPr lang="en-US" dirty="0" smtClean="0"/>
              <a:t>FIRST: Developed a profile of borrowing and lending of Latin</a:t>
            </a:r>
            <a:r>
              <a:rPr lang="en-US" baseline="0" dirty="0" smtClean="0"/>
              <a:t> American materials across the Big Ten</a:t>
            </a:r>
            <a:endParaRPr lang="en-US" dirty="0" smtClean="0"/>
          </a:p>
          <a:p>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Developed a query which could be run from Access or as an ILLiad custom search.</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Distributed query to fifteen BTAA member libraries &amp; gathered their data.</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 to 6 years worth of data were supplied, depending on each library’s retention policies.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gave us data about each request (user status, request date, lender,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as well as OCLC number &amp; title of items requested.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ILLiad does not contain reliable bibliographic data (year, location, etc. often formatted inconsistently or missing), so we needed to get this information from another source.</a:t>
            </a: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WorldCat</a:t>
            </a:r>
            <a:r>
              <a:rPr lang="en-US" sz="1200" kern="1200" dirty="0" smtClean="0">
                <a:solidFill>
                  <a:schemeClr val="tx1"/>
                </a:solidFill>
                <a:effectLst/>
                <a:latin typeface="+mn-lt"/>
                <a:ea typeface="+mn-ea"/>
                <a:cs typeface="+mn-cs"/>
              </a:rPr>
              <a:t> Search API can supply MARC records, but limited to 50K requests/day (we had several million requests).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Using a Python port of Google’s language detection library, we </a:t>
            </a:r>
            <a:r>
              <a:rPr lang="en-US" sz="1200" kern="1200" dirty="0" err="1" smtClean="0">
                <a:solidFill>
                  <a:schemeClr val="tx1"/>
                </a:solidFill>
                <a:effectLst/>
                <a:latin typeface="+mn-lt"/>
                <a:ea typeface="+mn-ea"/>
                <a:cs typeface="+mn-cs"/>
              </a:rPr>
              <a:t>IDed</a:t>
            </a:r>
            <a:r>
              <a:rPr lang="en-US" sz="1200" kern="1200" dirty="0" smtClean="0">
                <a:solidFill>
                  <a:schemeClr val="tx1"/>
                </a:solidFill>
                <a:effectLst/>
                <a:latin typeface="+mn-lt"/>
                <a:ea typeface="+mn-ea"/>
                <a:cs typeface="+mn-cs"/>
              </a:rPr>
              <a:t> Spanish &amp; Portuguese-language publications based on title, and retrieved MARC records only for these items.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Gathered the desired bibliographic data from MARC records (publication date &amp; location, call number, item format), and combined this with request data from ILLiad (status, lender, fill rate).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Exported this information in CSV format, which we then imported into Access so that we could run SQL queries.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let us build a profile of the ILL supply and demand for Latin American materials within the Big Ten consortium.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4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AUSTIN</a:t>
            </a:r>
            <a:endParaRPr lang="en-US" dirty="0"/>
          </a:p>
          <a:p>
            <a:endParaRPr lang="en-US" dirty="0"/>
          </a:p>
          <a:p>
            <a:r>
              <a:rPr lang="en-US" sz="1200" kern="1200" dirty="0">
                <a:solidFill>
                  <a:schemeClr val="tx1"/>
                </a:solidFill>
                <a:effectLst/>
                <a:latin typeface="+mn-lt"/>
                <a:ea typeface="+mn-ea"/>
                <a:cs typeface="+mn-cs"/>
              </a:rPr>
              <a:t>NEXT: analyzed the Big Ten’s collection of books published from 2006-2016 in countries in Central America, South America, and the Caribbean where Spanish or Portuguese is the official and/or primary language.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information we wanted could be gathered from </a:t>
            </a:r>
            <a:r>
              <a:rPr lang="en-US" sz="1200" kern="1200" dirty="0" err="1" smtClean="0">
                <a:solidFill>
                  <a:schemeClr val="tx1"/>
                </a:solidFill>
                <a:effectLst/>
                <a:latin typeface="+mn-lt"/>
                <a:ea typeface="+mn-ea"/>
                <a:cs typeface="+mn-cs"/>
              </a:rPr>
              <a:t>FirstSearch</a:t>
            </a:r>
            <a:r>
              <a:rPr lang="en-US" sz="1200" kern="1200" dirty="0" smtClean="0">
                <a:solidFill>
                  <a:schemeClr val="tx1"/>
                </a:solidFill>
                <a:effectLst/>
                <a:latin typeface="+mn-lt"/>
                <a:ea typeface="+mn-ea"/>
                <a:cs typeface="+mn-cs"/>
              </a:rPr>
              <a:t>, but: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20 countries x 15 libraries x 22 LoC headings = too many searches to run by hand.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Instead, we wrote a Python script to iterate over each combination and save the data.</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Based on ILL and Collections data, we identified 8 countries and 9 LoC headings which were the most widely collected and requested within the Big Ten. We focused our subsequent analysis on these areas.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also Python and the </a:t>
            </a:r>
            <a:r>
              <a:rPr lang="en-US" sz="1200" kern="1200" dirty="0" err="1" smtClean="0">
                <a:solidFill>
                  <a:schemeClr val="tx1"/>
                </a:solidFill>
                <a:effectLst/>
                <a:latin typeface="+mn-lt"/>
                <a:ea typeface="+mn-ea"/>
                <a:cs typeface="+mn-cs"/>
              </a:rPr>
              <a:t>WorldCat</a:t>
            </a:r>
            <a:r>
              <a:rPr lang="en-US" sz="1200" kern="1200" dirty="0" smtClean="0">
                <a:solidFill>
                  <a:schemeClr val="tx1"/>
                </a:solidFill>
                <a:effectLst/>
                <a:latin typeface="+mn-lt"/>
                <a:ea typeface="+mn-ea"/>
                <a:cs typeface="+mn-cs"/>
              </a:rPr>
              <a:t> Search API to get lists of items for each library, publication country, and LoC heading.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let us determine the degree of duplication between the Big Ten’s Latin American collections. We generated reports showing what proportion of each collection was unique, held by one other library, held by two other libraries, and so 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192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AUSTIN</a:t>
                </a:r>
                <a:endParaRPr lang="en-US" dirty="0"/>
              </a:p>
              <a:p>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wanted a way of comparing collections based on factors other than size, but the duplication data set was very large (~30 spreadsheets).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used the duplication data to develop a measure of collection strength independent of size, which we call Uniqueness.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To calculate, this, each book in a collection is given a value between 0 and 1: A book held by one library has a value of 1, a book held by two libraries has a value of 0.5, and so 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Uniqueness of a collection is a weighted average of the uniqueness of each book within the collection, relative to a larger consortium.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chart shows absolute size of each collection, along with uniqueness relative to the other libraries shown.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is a screenshot of an interactive chart that allows filtering by library, call number class, and country of publication.</a:t>
                </a:r>
              </a:p>
              <a:p>
                <a:endParaRPr lang="en-US" dirty="0"/>
              </a:p>
            </p:txBody>
          </p:sp>
        </mc:Choice>
        <mc:Fallback xmlns="">
          <p:sp>
            <p:nvSpPr>
              <p:cNvPr id="3" name="Notes Placeholder 2"/>
              <p:cNvSpPr>
                <a:spLocks noGrp="1"/>
              </p:cNvSpPr>
              <p:nvPr>
                <p:ph type="body" idx="1"/>
              </p:nvPr>
            </p:nvSpPr>
            <p:spPr/>
            <p:txBody>
              <a:bodyPr/>
              <a:lstStyle/>
              <a:p>
                <a:r>
                  <a:rPr lang="en-US" dirty="0"/>
                  <a:t>AUSTIN?</a:t>
                </a:r>
              </a:p>
              <a:p>
                <a:endParaRPr lang="en-US" dirty="0"/>
              </a:p>
              <a:p>
                <a:r>
                  <a:rPr lang="en-US" sz="1200" kern="1200" dirty="0">
                    <a:solidFill>
                      <a:schemeClr val="tx1"/>
                    </a:solidFill>
                    <a:effectLst/>
                    <a:latin typeface="+mn-lt"/>
                    <a:ea typeface="+mn-ea"/>
                    <a:cs typeface="+mn-cs"/>
                  </a:rPr>
                  <a:t>We also developed a tool that compares the relative strength of the consortium’s individual Latin American collections, considering both volume (the traditional metric) and the increasing emphasis is placed on collecting unique or distinctive materials.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measure the uniqueness of a collection, a formula was developed to calculate uniqueness for a collection within a consortium, by applying a weight in the range of [0,1] based on the number of members that own the individual items. In the Big Ten Academic Alliance, a collection of 100% unique items would have a uniqueness of 1, and a collection of items that were held by all 15 members would have a uniqueness of 0.07. This formula determines uniqueness independent of collection size; a small collection could have a higher uniqueness value than a large one if the items in the former are not widely held. Uniqueness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calculated as follows:</a:t>
                </a:r>
              </a:p>
              <a:p>
                <a:r>
                  <a:rPr lang="en-US" sz="1200" kern="1200" dirty="0">
                    <a:solidFill>
                      <a:schemeClr val="tx1"/>
                    </a:solidFill>
                    <a:effectLst/>
                    <a:latin typeface="+mn-lt"/>
                    <a:ea typeface="+mn-ea"/>
                    <a:cs typeface="+mn-cs"/>
                  </a:rPr>
                  <a:t>(unique holdings / total holdings) + ((items held by 2 libraries) / (2*total holdings)) + ((items held by 3 libraries) / (3*total holdings)) + ...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in mathematical notation:</a:t>
                </a:r>
              </a:p>
              <a:p>
                <a:r>
                  <a:rPr lang="en-US" sz="1200" i="0" kern="1200">
                    <a:solidFill>
                      <a:schemeClr val="tx1"/>
                    </a:solidFill>
                    <a:effectLst/>
                    <a:latin typeface="+mn-lt"/>
                    <a:ea typeface="+mn-ea"/>
                    <a:cs typeface="+mn-cs"/>
                  </a:rPr>
                  <a:t>∑129_(i=1)^C▒H(n)/(n⋅T(n) )</a:t>
                </a:r>
                <a:r>
                  <a:rPr lang="en-US" sz="1200" kern="1200" dirty="0">
                    <a:solidFill>
                      <a:schemeClr val="tx1"/>
                    </a:solidFill>
                    <a:effectLst/>
                    <a:latin typeface="+mn-lt"/>
                    <a:ea typeface="+mn-ea"/>
                    <a:cs typeface="+mn-cs"/>
                  </a:rPr>
                  <a:t> ,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where H(n) is the number of items held by n libraries, and T(n) is total collection size.</a:t>
                </a:r>
              </a:p>
              <a:p>
                <a:r>
                  <a:rPr lang="en-US" sz="1200" kern="1200" dirty="0">
                    <a:solidFill>
                      <a:schemeClr val="tx1"/>
                    </a:solidFill>
                    <a:effectLst/>
                    <a:latin typeface="+mn-lt"/>
                    <a:ea typeface="+mn-ea"/>
                    <a:cs typeface="+mn-cs"/>
                  </a:rPr>
                  <a:t>(Note: the minimum value depends on the number of members and would be lower for a larger consortium).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is link to chart so we can show them this live] </a:t>
                </a:r>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16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AUSTIN</a:t>
            </a:r>
          </a:p>
          <a:p>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MARC records are not perfect, and can contain errors. For example, the ISO country code for El Salvador is “</a:t>
            </a:r>
            <a:r>
              <a:rPr lang="en-US" sz="1200" kern="1200" dirty="0" err="1"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but a closer look indicates that around 8% of items cataloged with this country code were published in other countries (4% from Spain, 2% from Estonia). This particular case was factored into our scripts, but it’s not possible to catch every cataloging error.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language detection library we used can make mistakes, as well, especially with short titles. By double-checking the MARC records, we were able to eliminate false positives, and the overall error rate seemed to be less than 10%. However, the library works better for some languages than others, and the error rate would likely be much higher for a study focusing on, e.g. Arabic language materials.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Our ILL data did not include local circulation or consortial borrowing which took place outside of </a:t>
            </a:r>
            <a:r>
              <a:rPr lang="en-US" sz="1200" kern="1200" dirty="0" err="1" smtClean="0">
                <a:solidFill>
                  <a:schemeClr val="tx1"/>
                </a:solidFill>
                <a:effectLst/>
                <a:latin typeface="+mn-lt"/>
                <a:ea typeface="+mn-ea"/>
                <a:cs typeface="+mn-cs"/>
              </a:rPr>
              <a:t>ILLiad</a:t>
            </a:r>
            <a:r>
              <a:rPr lang="en-US" sz="1200" kern="1200" dirty="0" smtClean="0">
                <a:solidFill>
                  <a:schemeClr val="tx1"/>
                </a:solidFill>
                <a:effectLst/>
                <a:latin typeface="+mn-lt"/>
                <a:ea typeface="+mn-ea"/>
                <a:cs typeface="+mn-cs"/>
              </a:rPr>
              <a:t>, so the supply and demand profile we generated does not represent the full story.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All analysis was done based on OCLC number, not title, due to the difficulties of de-duplicating titles.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80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a:p>
            <a:endParaRPr lang="en-US" dirty="0"/>
          </a:p>
          <a:p>
            <a:r>
              <a:rPr lang="en-US" dirty="0"/>
              <a:t>So what did we learn using this methodology? </a:t>
            </a:r>
          </a:p>
          <a:p>
            <a:endParaRPr lang="en-US" dirty="0"/>
          </a:p>
          <a:p>
            <a:r>
              <a:rPr lang="en-US" sz="1200" kern="1200" dirty="0">
                <a:solidFill>
                  <a:schemeClr val="tx1"/>
                </a:solidFill>
                <a:effectLst/>
                <a:latin typeface="+mn-lt"/>
                <a:ea typeface="+mn-ea"/>
                <a:cs typeface="+mn-cs"/>
              </a:rPr>
              <a:t>Big Ten users requested at least 29,804 Latin American materials in the past six years, which represents 1% of total ILL requests. Small percentage of ILL activity, yet 30,000 also represents substantial collective demand from our researchers. (Can’t argue that no one needs these materials!)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Physical loans of books published within the past half century emerge as the BTAA’s predominant need when it comes to borrowing Latin American materials from other libraries.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Requests for books/chapters and loan requests dominated at 88% and 82% of requests. Compare this to overall ILL requests, where returnable requests are only 53%. Thus shipping costs and circulation policies represent potential barriers for users seeking these materials, and not necessarily copyright or licensing.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requests are from the past 50 years, with volume peaking for materials published between 2000 to 2011.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vast majority of Latin American materials requested via ILL are requested by faculty, staff, and graduate students (91%), with graduate students dominating (53%). These percentages are noticeably higher than the percentage of overall requests (82% and 48%, respectively). Because of the research focus of this audience, these materials may be more likely to support the university’s production of scholarship, which may lend an importance to this category of requests that belies its relatively small percentage of the total request volume.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Surprisingly (given the reported difficulties in borrowing materials from Latin American libraries), Latin American materials have a very high fill rate (90%), and one that is significantly higher than the average for all materials (83%). While the data we gathered does not fully explain the higher fill rate, a possible reason may be the language of publication. With a limited audience who can read Spanish and Portuguese, these materials may be less likely to be on loan. This hypothesis is supported by the fact that only 9% of BTAA ILL requests for Latin American materials were for locally held items, which were likely requested because the local copy was on loan; this percentage is significantly lower than that for all requests made via UBorrow (30%).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DD562-7687-1D4A-97F1-5BD55ECD5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32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5FF68B-774C-4225-8CC3-A776A299FE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45813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5FF68B-774C-4225-8CC3-A776A299FE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2597830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5FF68B-774C-4225-8CC3-A776A299FE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3697069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F561-B8B0-CC42-9D67-F17894ED67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974EE3-A52D-E44A-8642-0C91C0234F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32FC7-2378-B346-A096-C34B0626A05A}"/>
              </a:ext>
            </a:extLst>
          </p:cNvPr>
          <p:cNvSpPr>
            <a:spLocks noGrp="1"/>
          </p:cNvSpPr>
          <p:nvPr>
            <p:ph type="dt" sz="half" idx="10"/>
          </p:nvPr>
        </p:nvSpPr>
        <p:spPr/>
        <p:txBody>
          <a:bodyPr/>
          <a:lstStyle/>
          <a:p>
            <a:fld id="{182903FD-B6FD-C64E-87BF-7EDC3957AB57}" type="datetimeFigureOut">
              <a:rPr lang="en-US" smtClean="0">
                <a:solidFill>
                  <a:prstClr val="black">
                    <a:tint val="75000"/>
                  </a:prstClr>
                </a:solidFill>
              </a:rPr>
              <a:pPr/>
              <a:t>8/28/2018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B9238D-C64F-C641-9109-80D1B8668D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CF2DB0-D25B-1E47-B64C-86D3EAED8798}"/>
              </a:ext>
            </a:extLst>
          </p:cNvPr>
          <p:cNvSpPr>
            <a:spLocks noGrp="1"/>
          </p:cNvSpPr>
          <p:nvPr>
            <p:ph type="sldNum" sz="quarter" idx="12"/>
          </p:nvPr>
        </p:nvSpPr>
        <p:spPr/>
        <p:txBody>
          <a:bodyPr/>
          <a:lstStyle/>
          <a:p>
            <a:fld id="{06AE2B62-E004-DC4E-90BB-2F83FB7F8F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317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2CA5-4DF7-2E46-81A2-F8B39891CB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F4646-F49A-F841-8AB0-96511E8772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950A7-ABCC-6041-B80C-67543F9F2B44}"/>
              </a:ext>
            </a:extLst>
          </p:cNvPr>
          <p:cNvSpPr>
            <a:spLocks noGrp="1"/>
          </p:cNvSpPr>
          <p:nvPr>
            <p:ph type="dt" sz="half" idx="10"/>
          </p:nvPr>
        </p:nvSpPr>
        <p:spPr/>
        <p:txBody>
          <a:bodyPr/>
          <a:lstStyle/>
          <a:p>
            <a:fld id="{182903FD-B6FD-C64E-87BF-7EDC3957AB57}" type="datetimeFigureOut">
              <a:rPr lang="en-US" smtClean="0">
                <a:solidFill>
                  <a:prstClr val="black">
                    <a:tint val="75000"/>
                  </a:prstClr>
                </a:solidFill>
              </a:rPr>
              <a:pPr/>
              <a:t>8/28/2018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BDC34E-0191-9A4A-A7AA-2DED67AA44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626435-B30E-2E49-B958-EF754D610B7C}"/>
              </a:ext>
            </a:extLst>
          </p:cNvPr>
          <p:cNvSpPr>
            <a:spLocks noGrp="1"/>
          </p:cNvSpPr>
          <p:nvPr>
            <p:ph type="sldNum" sz="quarter" idx="12"/>
          </p:nvPr>
        </p:nvSpPr>
        <p:spPr/>
        <p:txBody>
          <a:bodyPr/>
          <a:lstStyle/>
          <a:p>
            <a:fld id="{06AE2B62-E004-DC4E-90BB-2F83FB7F8F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635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89BA1-88DF-C548-894A-0BCB04BDD6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05A956-EACC-C14A-9124-E41CE82D44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4F1AB9-EAD3-2044-BC9D-588519AE81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B07128-6A48-5043-A55C-C56F8EBA26B9}"/>
              </a:ext>
            </a:extLst>
          </p:cNvPr>
          <p:cNvSpPr>
            <a:spLocks noGrp="1"/>
          </p:cNvSpPr>
          <p:nvPr>
            <p:ph type="dt" sz="half" idx="10"/>
          </p:nvPr>
        </p:nvSpPr>
        <p:spPr/>
        <p:txBody>
          <a:bodyPr/>
          <a:lstStyle/>
          <a:p>
            <a:fld id="{182903FD-B6FD-C64E-87BF-7EDC3957AB57}" type="datetimeFigureOut">
              <a:rPr lang="en-US" smtClean="0">
                <a:solidFill>
                  <a:prstClr val="black">
                    <a:tint val="75000"/>
                  </a:prstClr>
                </a:solidFill>
              </a:rPr>
              <a:pPr/>
              <a:t>8/28/2018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E40BBA2-F710-4441-AF12-C3FE929B942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CB40C57-DD3B-7547-8A15-CDC5DFEC5473}"/>
              </a:ext>
            </a:extLst>
          </p:cNvPr>
          <p:cNvSpPr>
            <a:spLocks noGrp="1"/>
          </p:cNvSpPr>
          <p:nvPr>
            <p:ph type="sldNum" sz="quarter" idx="12"/>
          </p:nvPr>
        </p:nvSpPr>
        <p:spPr/>
        <p:txBody>
          <a:bodyPr/>
          <a:lstStyle/>
          <a:p>
            <a:fld id="{06AE2B62-E004-DC4E-90BB-2F83FB7F8F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216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5FF68B-774C-4225-8CC3-A776A299FE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403687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5FF68B-774C-4225-8CC3-A776A299FE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202304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5FF68B-774C-4225-8CC3-A776A299FE7B}"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1522085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5FF68B-774C-4225-8CC3-A776A299FE7B}" type="datetimeFigureOut">
              <a:rPr lang="en-US" smtClean="0"/>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263211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5FF68B-774C-4225-8CC3-A776A299FE7B}" type="datetimeFigureOut">
              <a:rPr lang="en-US" smtClean="0"/>
              <a:t>8/28/2018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528480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FF68B-774C-4225-8CC3-A776A299FE7B}" type="datetimeFigureOut">
              <a:rPr lang="en-US" smtClean="0"/>
              <a:t>8/28/2018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211210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5FF68B-774C-4225-8CC3-A776A299FE7B}"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47820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5FF68B-774C-4225-8CC3-A776A299FE7B}"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68486-4F5A-4B65-8CE0-01B003259718}" type="slidenum">
              <a:rPr lang="en-US" smtClean="0"/>
              <a:t>‹#›</a:t>
            </a:fld>
            <a:endParaRPr lang="en-US"/>
          </a:p>
        </p:txBody>
      </p:sp>
    </p:spTree>
    <p:extLst>
      <p:ext uri="{BB962C8B-B14F-4D97-AF65-F5344CB8AC3E}">
        <p14:creationId xmlns:p14="http://schemas.microsoft.com/office/powerpoint/2010/main" val="25598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FF68B-774C-4225-8CC3-A776A299FE7B}" type="datetimeFigureOut">
              <a:rPr lang="en-US" smtClean="0"/>
              <a:t>8/28/2018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68486-4F5A-4B65-8CE0-01B003259718}" type="slidenum">
              <a:rPr lang="en-US" smtClean="0"/>
              <a:t>‹#›</a:t>
            </a:fld>
            <a:endParaRPr lang="en-US"/>
          </a:p>
        </p:txBody>
      </p:sp>
    </p:spTree>
    <p:extLst>
      <p:ext uri="{BB962C8B-B14F-4D97-AF65-F5344CB8AC3E}">
        <p14:creationId xmlns:p14="http://schemas.microsoft.com/office/powerpoint/2010/main" val="2083415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EE23A-2DDD-F543-A314-0476F9706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0FDDB1-BB3B-B149-AB8F-48712C217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3983F-D0EC-F141-BC77-36315111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903FD-B6FD-C64E-87BF-7EDC3957AB57}" type="datetimeFigureOut">
              <a:rPr lang="en-US" smtClean="0">
                <a:solidFill>
                  <a:prstClr val="black">
                    <a:tint val="75000"/>
                  </a:prstClr>
                </a:solidFill>
              </a:rPr>
              <a:pPr/>
              <a:t>8/28/2018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BC976C4-1521-CD45-A624-BA756E110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E4469-B2CB-CD44-9E96-C5721B2CEE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E2B62-E004-DC4E-90BB-2F83FB7F8F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28976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EE23A-2DDD-F543-A314-0476F9706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0FDDB1-BB3B-B149-AB8F-48712C217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3983F-D0EC-F141-BC77-36315111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903FD-B6FD-C64E-87BF-7EDC3957AB57}" type="datetimeFigureOut">
              <a:rPr lang="en-US" smtClean="0">
                <a:solidFill>
                  <a:prstClr val="black">
                    <a:tint val="75000"/>
                  </a:prstClr>
                </a:solidFill>
              </a:rPr>
              <a:pPr/>
              <a:t>8/28/2018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BC976C4-1521-CD45-A624-BA756E110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E4469-B2CB-CD44-9E96-C5721B2CEE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E2B62-E004-DC4E-90BB-2F83FB7F8F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35329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EE23A-2DDD-F543-A314-0476F9706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0FDDB1-BB3B-B149-AB8F-48712C217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3983F-D0EC-F141-BC77-36315111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903FD-B6FD-C64E-87BF-7EDC3957AB57}" type="datetimeFigureOut">
              <a:rPr lang="en-US" smtClean="0">
                <a:solidFill>
                  <a:prstClr val="black">
                    <a:tint val="75000"/>
                  </a:prstClr>
                </a:solidFill>
              </a:rPr>
              <a:pPr/>
              <a:t>8/28/2018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BC976C4-1521-CD45-A624-BA756E110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E4469-B2CB-CD44-9E96-C5721B2CEE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E2B62-E004-DC4E-90BB-2F83FB7F8F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589206"/>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tiff"/><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go.umd.edu/LACC"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988B96-B4D7-3542-B3F5-2CF43E284E78}"/>
              </a:ext>
            </a:extLst>
          </p:cNvPr>
          <p:cNvPicPr>
            <a:picLocks noChangeAspect="1"/>
          </p:cNvPicPr>
          <p:nvPr/>
        </p:nvPicPr>
        <p:blipFill rotWithShape="1">
          <a:blip r:embed="rId3"/>
          <a:srcRect l="15646" t="39680" r="59144"/>
          <a:stretch/>
        </p:blipFill>
        <p:spPr>
          <a:xfrm>
            <a:off x="6552987" y="0"/>
            <a:ext cx="5626314" cy="6446855"/>
          </a:xfrm>
          <a:prstGeom prst="rect">
            <a:avLst/>
          </a:prstGeom>
        </p:spPr>
      </p:pic>
      <p:sp>
        <p:nvSpPr>
          <p:cNvPr id="2" name="Title 1">
            <a:extLst>
              <a:ext uri="{FF2B5EF4-FFF2-40B4-BE49-F238E27FC236}">
                <a16:creationId xmlns:a16="http://schemas.microsoft.com/office/drawing/2014/main" id="{7E463E12-F168-924B-BE04-47DA75ECD06D}"/>
              </a:ext>
            </a:extLst>
          </p:cNvPr>
          <p:cNvSpPr>
            <a:spLocks noGrp="1"/>
          </p:cNvSpPr>
          <p:nvPr>
            <p:ph type="ctrTitle"/>
          </p:nvPr>
        </p:nvSpPr>
        <p:spPr>
          <a:xfrm>
            <a:off x="399217" y="576006"/>
            <a:ext cx="9144000" cy="2387600"/>
          </a:xfrm>
        </p:spPr>
        <p:txBody>
          <a:bodyPr>
            <a:noAutofit/>
          </a:bodyPr>
          <a:lstStyle/>
          <a:p>
            <a:pPr algn="l"/>
            <a:r>
              <a:rPr lang="en-US" sz="4200" b="1" dirty="0">
                <a:solidFill>
                  <a:srgbClr val="0088CE"/>
                </a:solidFill>
              </a:rPr>
              <a:t>Sharing and Collecting Latin American </a:t>
            </a:r>
            <a:br>
              <a:rPr lang="en-US" sz="4200" b="1" dirty="0">
                <a:solidFill>
                  <a:srgbClr val="0088CE"/>
                </a:solidFill>
              </a:rPr>
            </a:br>
            <a:r>
              <a:rPr lang="en-US" sz="4200" b="1" dirty="0">
                <a:solidFill>
                  <a:srgbClr val="0088CE"/>
                </a:solidFill>
              </a:rPr>
              <a:t>Publications in the Big Ten:</a:t>
            </a:r>
          </a:p>
        </p:txBody>
      </p:sp>
      <p:sp>
        <p:nvSpPr>
          <p:cNvPr id="3" name="Subtitle 2">
            <a:extLst>
              <a:ext uri="{FF2B5EF4-FFF2-40B4-BE49-F238E27FC236}">
                <a16:creationId xmlns:a16="http://schemas.microsoft.com/office/drawing/2014/main" id="{ED5F2CC3-CE8D-FE47-B586-055E21EB3863}"/>
              </a:ext>
            </a:extLst>
          </p:cNvPr>
          <p:cNvSpPr>
            <a:spLocks noGrp="1"/>
          </p:cNvSpPr>
          <p:nvPr>
            <p:ph type="subTitle" idx="1"/>
          </p:nvPr>
        </p:nvSpPr>
        <p:spPr>
          <a:xfrm>
            <a:off x="399217" y="3539609"/>
            <a:ext cx="9144000" cy="1655762"/>
          </a:xfrm>
        </p:spPr>
        <p:txBody>
          <a:bodyPr>
            <a:normAutofit/>
          </a:bodyPr>
          <a:lstStyle/>
          <a:p>
            <a:pPr algn="l">
              <a:tabLst>
                <a:tab pos="1587500" algn="l"/>
              </a:tabLst>
            </a:pPr>
            <a:r>
              <a:rPr lang="en-US" sz="2800" b="1" dirty="0">
                <a:solidFill>
                  <a:srgbClr val="0088CE"/>
                </a:solidFill>
              </a:rPr>
              <a:t>Developing a Methodology for Consortial Data Analysis</a:t>
            </a:r>
          </a:p>
        </p:txBody>
      </p:sp>
      <p:sp>
        <p:nvSpPr>
          <p:cNvPr id="4" name="Subtitle 2">
            <a:extLst>
              <a:ext uri="{FF2B5EF4-FFF2-40B4-BE49-F238E27FC236}">
                <a16:creationId xmlns:a16="http://schemas.microsoft.com/office/drawing/2014/main" id="{FC7319DD-62A0-EB45-8C81-18097909D3C4}"/>
              </a:ext>
            </a:extLst>
          </p:cNvPr>
          <p:cNvSpPr txBox="1">
            <a:spLocks/>
          </p:cNvSpPr>
          <p:nvPr/>
        </p:nvSpPr>
        <p:spPr>
          <a:xfrm>
            <a:off x="399217" y="49434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Lisa Gardinier, Manuel Ostos, Austin Smith, and Hilary Thompson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IDS Project Conference 2018</a:t>
            </a:r>
          </a:p>
        </p:txBody>
      </p:sp>
    </p:spTree>
    <p:extLst>
      <p:ext uri="{BB962C8B-B14F-4D97-AF65-F5344CB8AC3E}">
        <p14:creationId xmlns:p14="http://schemas.microsoft.com/office/powerpoint/2010/main" val="3487192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a:xfrm>
            <a:off x="727838" y="365125"/>
            <a:ext cx="10515600" cy="1325563"/>
          </a:xfrm>
        </p:spPr>
        <p:txBody>
          <a:bodyPr>
            <a:normAutofit/>
          </a:bodyPr>
          <a:lstStyle/>
          <a:p>
            <a:r>
              <a:rPr lang="en-US" sz="4200" b="1" dirty="0">
                <a:solidFill>
                  <a:srgbClr val="0088CE"/>
                </a:solidFill>
              </a:rPr>
              <a:t>Results: </a:t>
            </a:r>
            <a:r>
              <a:rPr lang="en-US" sz="4200" b="1" dirty="0" smtClean="0">
                <a:solidFill>
                  <a:srgbClr val="0088CE"/>
                </a:solidFill>
              </a:rPr>
              <a:t>Borrowing Library</a:t>
            </a:r>
            <a:r>
              <a:rPr lang="en-US" sz="4200" b="1" dirty="0">
                <a:solidFill>
                  <a:srgbClr val="0088CE"/>
                </a:solidFill>
              </a:rPr>
              <a:t>,</a:t>
            </a:r>
            <a:br>
              <a:rPr lang="en-US" sz="4200" b="1" dirty="0">
                <a:solidFill>
                  <a:srgbClr val="0088CE"/>
                </a:solidFill>
              </a:rPr>
            </a:br>
            <a:r>
              <a:rPr lang="en-US" sz="4200" b="1" dirty="0">
                <a:solidFill>
                  <a:srgbClr val="0088CE"/>
                </a:solidFill>
              </a:rPr>
              <a:t>Country of Publication</a:t>
            </a:r>
          </a:p>
        </p:txBody>
      </p:sp>
      <p:pic>
        <p:nvPicPr>
          <p:cNvPr id="4" name="Picture 3">
            <a:extLst>
              <a:ext uri="{FF2B5EF4-FFF2-40B4-BE49-F238E27FC236}">
                <a16:creationId xmlns:a16="http://schemas.microsoft.com/office/drawing/2014/main" id="{291A6C6D-F84B-2446-8B2A-327AAFA51DA7}"/>
              </a:ext>
            </a:extLst>
          </p:cNvPr>
          <p:cNvPicPr>
            <a:picLocks noChangeAspect="1"/>
          </p:cNvPicPr>
          <p:nvPr/>
        </p:nvPicPr>
        <p:blipFill rotWithShape="1">
          <a:blip r:embed="rId3">
            <a:extLst>
              <a:ext uri="{28A0092B-C50C-407E-A947-70E740481C1C}">
                <a14:useLocalDpi xmlns:a14="http://schemas.microsoft.com/office/drawing/2010/main" val="0"/>
              </a:ext>
            </a:extLst>
          </a:blip>
          <a:srcRect l="17109" t="39831" r="59782"/>
          <a:stretch/>
        </p:blipFill>
        <p:spPr>
          <a:xfrm>
            <a:off x="22604677" y="6757726"/>
            <a:ext cx="11567842" cy="14420261"/>
          </a:xfrm>
          <a:prstGeom prst="rect">
            <a:avLst/>
          </a:prstGeom>
        </p:spPr>
      </p:pic>
      <p:pic>
        <p:nvPicPr>
          <p:cNvPr id="5" name="Picture 4">
            <a:extLst>
              <a:ext uri="{FF2B5EF4-FFF2-40B4-BE49-F238E27FC236}">
                <a16:creationId xmlns:a16="http://schemas.microsoft.com/office/drawing/2014/main" id="{ABA5122B-9C25-1548-9F35-860D426A0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521" y="7834918"/>
            <a:ext cx="17556188" cy="10523968"/>
          </a:xfrm>
          <a:prstGeom prst="snip1Rect">
            <a:avLst>
              <a:gd name="adj" fmla="val 48022"/>
            </a:avLst>
          </a:prstGeom>
        </p:spPr>
      </p:pic>
      <p:pic>
        <p:nvPicPr>
          <p:cNvPr id="7" name="Content Placeholder 6">
            <a:extLst>
              <a:ext uri="{FF2B5EF4-FFF2-40B4-BE49-F238E27FC236}">
                <a16:creationId xmlns:a16="http://schemas.microsoft.com/office/drawing/2014/main" id="{5D1911E9-D0B4-3141-85A5-66902891E33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109" t="39831" r="59782"/>
          <a:stretch/>
        </p:blipFill>
        <p:spPr>
          <a:xfrm>
            <a:off x="6744397" y="-5955"/>
            <a:ext cx="5324693" cy="6615564"/>
          </a:xfrm>
          <a:prstGeom prst="rect">
            <a:avLst/>
          </a:prstGeom>
        </p:spPr>
      </p:pic>
      <p:pic>
        <p:nvPicPr>
          <p:cNvPr id="8" name="Picture 7">
            <a:extLst>
              <a:ext uri="{FF2B5EF4-FFF2-40B4-BE49-F238E27FC236}">
                <a16:creationId xmlns:a16="http://schemas.microsoft.com/office/drawing/2014/main" id="{F5FF1D18-7D96-B844-BCC8-BD0673D4F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7921" y="7987318"/>
            <a:ext cx="17556188" cy="10523968"/>
          </a:xfrm>
          <a:prstGeom prst="snip1Rect">
            <a:avLst>
              <a:gd name="adj" fmla="val 48022"/>
            </a:avLst>
          </a:prstGeom>
        </p:spPr>
      </p:pic>
      <p:pic>
        <p:nvPicPr>
          <p:cNvPr id="9" name="Content Placeholder 3">
            <a:extLst>
              <a:ext uri="{FF2B5EF4-FFF2-40B4-BE49-F238E27FC236}">
                <a16:creationId xmlns:a16="http://schemas.microsoft.com/office/drawing/2014/main" id="{FE2C38D2-E2B1-F642-91A7-4DAAA179FB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838" y="1929347"/>
            <a:ext cx="7677574" cy="4601432"/>
          </a:xfrm>
          <a:prstGeom prst="snip1Rect">
            <a:avLst>
              <a:gd name="adj" fmla="val 48022"/>
            </a:avLst>
          </a:prstGeom>
        </p:spPr>
      </p:pic>
    </p:spTree>
    <p:extLst>
      <p:ext uri="{BB962C8B-B14F-4D97-AF65-F5344CB8AC3E}">
        <p14:creationId xmlns:p14="http://schemas.microsoft.com/office/powerpoint/2010/main" val="1359530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07C9-BBE6-4F46-B92F-49FBC8CE3740}"/>
              </a:ext>
            </a:extLst>
          </p:cNvPr>
          <p:cNvSpPr>
            <a:spLocks noGrp="1"/>
          </p:cNvSpPr>
          <p:nvPr>
            <p:ph type="title"/>
          </p:nvPr>
        </p:nvSpPr>
        <p:spPr>
          <a:xfrm>
            <a:off x="838200" y="81337"/>
            <a:ext cx="10515600" cy="1325563"/>
          </a:xfrm>
        </p:spPr>
        <p:txBody>
          <a:bodyPr/>
          <a:lstStyle/>
          <a:p>
            <a:r>
              <a:rPr lang="en-US" b="1" dirty="0">
                <a:solidFill>
                  <a:srgbClr val="0088CE"/>
                </a:solidFill>
              </a:rPr>
              <a:t>Results: Lending Library</a:t>
            </a:r>
          </a:p>
        </p:txBody>
      </p:sp>
      <p:graphicFrame>
        <p:nvGraphicFramePr>
          <p:cNvPr id="7" name="Chart 6"/>
          <p:cNvGraphicFramePr>
            <a:graphicFrameLocks/>
          </p:cNvGraphicFramePr>
          <p:nvPr>
            <p:extLst/>
          </p:nvPr>
        </p:nvGraphicFramePr>
        <p:xfrm>
          <a:off x="228600" y="1090863"/>
          <a:ext cx="6444916" cy="576713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6432884" y="3066490"/>
            <a:ext cx="5229727"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Latin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American libraries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filled only 99 requests for BTAA libraries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&gt; 3 requests per library per year)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629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p:txBody>
          <a:bodyPr/>
          <a:lstStyle/>
          <a:p>
            <a:r>
              <a:rPr lang="en-US" b="1" dirty="0">
                <a:solidFill>
                  <a:srgbClr val="0088CE"/>
                </a:solidFill>
              </a:rPr>
              <a:t>Results: Classification</a:t>
            </a:r>
          </a:p>
        </p:txBody>
      </p:sp>
      <p:pic>
        <p:nvPicPr>
          <p:cNvPr id="10" name="Content Placeholder 9">
            <a:extLst>
              <a:ext uri="{FF2B5EF4-FFF2-40B4-BE49-F238E27FC236}">
                <a16:creationId xmlns:a16="http://schemas.microsoft.com/office/drawing/2014/main" id="{CF2E437A-E963-DC48-851C-0446E0F6F2C8}"/>
              </a:ext>
            </a:extLst>
          </p:cNvPr>
          <p:cNvPicPr>
            <a:picLocks noGrp="1" noChangeAspect="1"/>
          </p:cNvPicPr>
          <p:nvPr>
            <p:ph sz="half" idx="1"/>
          </p:nvPr>
        </p:nvPicPr>
        <p:blipFill>
          <a:blip r:embed="rId3"/>
          <a:stretch>
            <a:fillRect/>
          </a:stretch>
        </p:blipFill>
        <p:spPr>
          <a:xfrm>
            <a:off x="0" y="1865331"/>
            <a:ext cx="6019800" cy="4010520"/>
          </a:xfrm>
        </p:spPr>
      </p:pic>
      <p:pic>
        <p:nvPicPr>
          <p:cNvPr id="14" name="Content Placeholder 13">
            <a:extLst>
              <a:ext uri="{FF2B5EF4-FFF2-40B4-BE49-F238E27FC236}">
                <a16:creationId xmlns:a16="http://schemas.microsoft.com/office/drawing/2014/main" id="{F9370F26-CF65-8546-8D29-29508F7129C1}"/>
              </a:ext>
            </a:extLst>
          </p:cNvPr>
          <p:cNvPicPr>
            <a:picLocks noGrp="1" noChangeAspect="1"/>
          </p:cNvPicPr>
          <p:nvPr>
            <p:ph sz="half" idx="2"/>
          </p:nvPr>
        </p:nvPicPr>
        <p:blipFill>
          <a:blip r:embed="rId4"/>
          <a:stretch>
            <a:fillRect/>
          </a:stretch>
        </p:blipFill>
        <p:spPr>
          <a:xfrm>
            <a:off x="6172200" y="1865331"/>
            <a:ext cx="6019800" cy="4010520"/>
          </a:xfrm>
        </p:spPr>
      </p:pic>
      <p:sp>
        <p:nvSpPr>
          <p:cNvPr id="3" name="TextBox 2"/>
          <p:cNvSpPr txBox="1"/>
          <p:nvPr/>
        </p:nvSpPr>
        <p:spPr>
          <a:xfrm>
            <a:off x="868279" y="6063916"/>
            <a:ext cx="4283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BTAA Latin American Holdings, 2006-2016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6913145" y="6063916"/>
            <a:ext cx="45379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BTAA Latin American ILL Requests, 2013-2017</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767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F63BE-C316-C94A-9E47-2517584E0F94}"/>
              </a:ext>
            </a:extLst>
          </p:cNvPr>
          <p:cNvSpPr>
            <a:spLocks noGrp="1"/>
          </p:cNvSpPr>
          <p:nvPr>
            <p:ph type="title"/>
          </p:nvPr>
        </p:nvSpPr>
        <p:spPr/>
        <p:txBody>
          <a:bodyPr/>
          <a:lstStyle/>
          <a:p>
            <a:r>
              <a:rPr lang="en-US" b="1" dirty="0">
                <a:solidFill>
                  <a:srgbClr val="0088CE"/>
                </a:solidFill>
              </a:rPr>
              <a:t>Results: Duplication</a:t>
            </a:r>
          </a:p>
        </p:txBody>
      </p:sp>
      <p:sp>
        <p:nvSpPr>
          <p:cNvPr id="3" name="Content Placeholder 2">
            <a:extLst>
              <a:ext uri="{FF2B5EF4-FFF2-40B4-BE49-F238E27FC236}">
                <a16:creationId xmlns:a16="http://schemas.microsoft.com/office/drawing/2014/main" id="{9E12FBA1-D10D-2D47-8D3A-AEC80054872D}"/>
              </a:ext>
            </a:extLst>
          </p:cNvPr>
          <p:cNvSpPr>
            <a:spLocks noGrp="1"/>
          </p:cNvSpPr>
          <p:nvPr>
            <p:ph sz="half" idx="1"/>
          </p:nvPr>
        </p:nvSpPr>
        <p:spPr/>
        <p:txBody>
          <a:bodyPr>
            <a:normAutofit/>
          </a:bodyPr>
          <a:lstStyle/>
          <a:p>
            <a:pPr marL="0" indent="0">
              <a:buNone/>
            </a:pPr>
            <a:r>
              <a:rPr lang="en-US" b="1" dirty="0"/>
              <a:t>Greatest Duplication:</a:t>
            </a:r>
          </a:p>
          <a:p>
            <a:r>
              <a:rPr lang="en-US" dirty="0"/>
              <a:t>Classification: F (History)</a:t>
            </a:r>
          </a:p>
          <a:p>
            <a:r>
              <a:rPr lang="en-US" dirty="0"/>
              <a:t>Country/Division: Cuba/West</a:t>
            </a:r>
          </a:p>
          <a:p>
            <a:pPr marL="0" indent="0">
              <a:buNone/>
            </a:pPr>
            <a:endParaRPr lang="en-US" dirty="0"/>
          </a:p>
          <a:p>
            <a:pPr marL="0" indent="0">
              <a:buNone/>
            </a:pPr>
            <a:r>
              <a:rPr lang="en-US" b="1" dirty="0"/>
              <a:t>Lowest Duplication:</a:t>
            </a:r>
          </a:p>
          <a:p>
            <a:r>
              <a:rPr lang="en-US" dirty="0"/>
              <a:t>Classification: N (Fine Arts)</a:t>
            </a:r>
          </a:p>
          <a:p>
            <a:r>
              <a:rPr lang="en-US" dirty="0"/>
              <a:t>Country Division: </a:t>
            </a:r>
          </a:p>
          <a:p>
            <a:pPr marL="0" indent="0">
              <a:buNone/>
            </a:pPr>
            <a:r>
              <a:rPr lang="en-US" dirty="0"/>
              <a:t>   Bolivia/East and Chile/East</a:t>
            </a:r>
          </a:p>
          <a:p>
            <a:pPr marL="0" indent="0">
              <a:buNone/>
            </a:pPr>
            <a:endParaRPr lang="en-US" dirty="0"/>
          </a:p>
        </p:txBody>
      </p:sp>
      <p:sp>
        <p:nvSpPr>
          <p:cNvPr id="4" name="Content Placeholder 3">
            <a:extLst>
              <a:ext uri="{FF2B5EF4-FFF2-40B4-BE49-F238E27FC236}">
                <a16:creationId xmlns:a16="http://schemas.microsoft.com/office/drawing/2014/main" id="{E97A7730-4B46-2645-B4C6-27820F23256D}"/>
              </a:ext>
            </a:extLst>
          </p:cNvPr>
          <p:cNvSpPr>
            <a:spLocks noGrp="1"/>
          </p:cNvSpPr>
          <p:nvPr>
            <p:ph sz="half" idx="2"/>
          </p:nvPr>
        </p:nvSpPr>
        <p:spPr>
          <a:xfrm>
            <a:off x="6946900" y="1825625"/>
            <a:ext cx="4406900" cy="4351338"/>
          </a:xfrm>
        </p:spPr>
        <p:txBody>
          <a:bodyPr>
            <a:normAutofit/>
          </a:bodyPr>
          <a:lstStyle/>
          <a:p>
            <a:pPr marL="0" indent="0">
              <a:buNone/>
            </a:pPr>
            <a:endParaRPr lang="en-US" b="1" dirty="0"/>
          </a:p>
          <a:p>
            <a:pPr marL="0" indent="0">
              <a:buNone/>
            </a:pPr>
            <a:r>
              <a:rPr lang="en-US" b="1" dirty="0"/>
              <a:t>Over 60% duplication:</a:t>
            </a:r>
          </a:p>
          <a:p>
            <a:r>
              <a:rPr lang="en-US" dirty="0"/>
              <a:t>Cuba-West-H</a:t>
            </a:r>
          </a:p>
          <a:p>
            <a:r>
              <a:rPr lang="en-US" dirty="0"/>
              <a:t>Cuba-West-P</a:t>
            </a:r>
          </a:p>
          <a:p>
            <a:r>
              <a:rPr lang="en-US" dirty="0"/>
              <a:t>Peru-West-F</a:t>
            </a:r>
          </a:p>
          <a:p>
            <a:r>
              <a:rPr lang="en-US" dirty="0"/>
              <a:t>Chile-West-J</a:t>
            </a:r>
          </a:p>
          <a:p>
            <a:pPr marL="0" indent="0">
              <a:buNone/>
            </a:pPr>
            <a:endParaRPr lang="en-US" dirty="0"/>
          </a:p>
        </p:txBody>
      </p:sp>
    </p:spTree>
    <p:extLst>
      <p:ext uri="{BB962C8B-B14F-4D97-AF65-F5344CB8AC3E}">
        <p14:creationId xmlns:p14="http://schemas.microsoft.com/office/powerpoint/2010/main" val="861114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p:txBody>
          <a:bodyPr/>
          <a:lstStyle/>
          <a:p>
            <a:r>
              <a:rPr lang="en-US" b="1" dirty="0">
                <a:solidFill>
                  <a:srgbClr val="0088CE"/>
                </a:solidFill>
              </a:rPr>
              <a:t>Applying the Results</a:t>
            </a:r>
          </a:p>
        </p:txBody>
      </p:sp>
      <p:sp>
        <p:nvSpPr>
          <p:cNvPr id="6" name="Content Placeholder 5">
            <a:extLst>
              <a:ext uri="{FF2B5EF4-FFF2-40B4-BE49-F238E27FC236}">
                <a16:creationId xmlns:a16="http://schemas.microsoft.com/office/drawing/2014/main" id="{761CC125-DFD7-E048-80F1-2BD95D8A2930}"/>
              </a:ext>
            </a:extLst>
          </p:cNvPr>
          <p:cNvSpPr>
            <a:spLocks noGrp="1"/>
          </p:cNvSpPr>
          <p:nvPr>
            <p:ph idx="1"/>
          </p:nvPr>
        </p:nvSpPr>
        <p:spPr>
          <a:xfrm>
            <a:off x="838200" y="1825625"/>
            <a:ext cx="7089742" cy="4351338"/>
          </a:xfrm>
        </p:spPr>
        <p:txBody>
          <a:bodyPr/>
          <a:lstStyle/>
          <a:p>
            <a:pPr marL="0" indent="0">
              <a:buNone/>
            </a:pPr>
            <a:endParaRPr lang="en-US" dirty="0"/>
          </a:p>
          <a:p>
            <a:pPr marL="0" indent="0">
              <a:buNone/>
            </a:pPr>
            <a:r>
              <a:rPr lang="en-US" dirty="0"/>
              <a:t> </a:t>
            </a:r>
          </a:p>
        </p:txBody>
      </p:sp>
      <p:pic>
        <p:nvPicPr>
          <p:cNvPr id="3" name="Picture 2"/>
          <p:cNvPicPr>
            <a:picLocks noChangeAspect="1"/>
          </p:cNvPicPr>
          <p:nvPr/>
        </p:nvPicPr>
        <p:blipFill>
          <a:blip r:embed="rId3"/>
          <a:stretch>
            <a:fillRect/>
          </a:stretch>
        </p:blipFill>
        <p:spPr>
          <a:xfrm>
            <a:off x="404812" y="2397084"/>
            <a:ext cx="11382375" cy="2047875"/>
          </a:xfrm>
          <a:prstGeom prst="rect">
            <a:avLst/>
          </a:prstGeom>
        </p:spPr>
      </p:pic>
    </p:spTree>
    <p:extLst>
      <p:ext uri="{BB962C8B-B14F-4D97-AF65-F5344CB8AC3E}">
        <p14:creationId xmlns:p14="http://schemas.microsoft.com/office/powerpoint/2010/main" val="4160018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C8895-0896-7D4C-9F27-0954410CC226}"/>
              </a:ext>
            </a:extLst>
          </p:cNvPr>
          <p:cNvPicPr>
            <a:picLocks noChangeAspect="1"/>
          </p:cNvPicPr>
          <p:nvPr/>
        </p:nvPicPr>
        <p:blipFill rotWithShape="1">
          <a:blip r:embed="rId3"/>
          <a:srcRect l="15646" t="39680" r="59144"/>
          <a:stretch/>
        </p:blipFill>
        <p:spPr>
          <a:xfrm>
            <a:off x="6552987" y="0"/>
            <a:ext cx="5626314" cy="6446855"/>
          </a:xfrm>
          <a:prstGeom prst="rect">
            <a:avLst/>
          </a:prstGeom>
        </p:spPr>
      </p:pic>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p:txBody>
          <a:bodyPr/>
          <a:lstStyle/>
          <a:p>
            <a:r>
              <a:rPr lang="en-US" b="1" dirty="0">
                <a:solidFill>
                  <a:srgbClr val="0088CE"/>
                </a:solidFill>
              </a:rPr>
              <a:t>Questions?</a:t>
            </a:r>
          </a:p>
        </p:txBody>
      </p:sp>
      <p:sp>
        <p:nvSpPr>
          <p:cNvPr id="6" name="Content Placeholder 5">
            <a:extLst>
              <a:ext uri="{FF2B5EF4-FFF2-40B4-BE49-F238E27FC236}">
                <a16:creationId xmlns:a16="http://schemas.microsoft.com/office/drawing/2014/main" id="{761CC125-DFD7-E048-80F1-2BD95D8A2930}"/>
              </a:ext>
            </a:extLst>
          </p:cNvPr>
          <p:cNvSpPr>
            <a:spLocks noGrp="1"/>
          </p:cNvSpPr>
          <p:nvPr>
            <p:ph sz="half" idx="1"/>
          </p:nvPr>
        </p:nvSpPr>
        <p:spPr/>
        <p:txBody>
          <a:bodyPr anchor="ctr">
            <a:normAutofit/>
          </a:bodyPr>
          <a:lstStyle/>
          <a:p>
            <a:pPr marL="0" indent="0">
              <a:buNone/>
            </a:pPr>
            <a:r>
              <a:rPr lang="en-US" dirty="0"/>
              <a:t>Lisa Gardinier</a:t>
            </a:r>
          </a:p>
          <a:p>
            <a:pPr marL="0" indent="0">
              <a:buNone/>
            </a:pPr>
            <a:r>
              <a:rPr lang="en-US" dirty="0">
                <a:solidFill>
                  <a:srgbClr val="0088CE"/>
                </a:solidFill>
              </a:rPr>
              <a:t>lisa-gardinier@uiowa.edu </a:t>
            </a:r>
          </a:p>
          <a:p>
            <a:pPr marL="0" indent="0">
              <a:buNone/>
            </a:pPr>
            <a:endParaRPr lang="en-US" dirty="0"/>
          </a:p>
          <a:p>
            <a:pPr marL="0" indent="0">
              <a:buNone/>
            </a:pPr>
            <a:r>
              <a:rPr lang="en-US" dirty="0"/>
              <a:t>Manuel Ostos</a:t>
            </a:r>
          </a:p>
          <a:p>
            <a:pPr marL="0" indent="0">
              <a:buNone/>
            </a:pPr>
            <a:r>
              <a:rPr lang="en-US" dirty="0">
                <a:solidFill>
                  <a:srgbClr val="0088CE"/>
                </a:solidFill>
              </a:rPr>
              <a:t>manuel.ostos@psu.edu </a:t>
            </a:r>
          </a:p>
        </p:txBody>
      </p:sp>
      <p:sp>
        <p:nvSpPr>
          <p:cNvPr id="4" name="Content Placeholder 3">
            <a:extLst>
              <a:ext uri="{FF2B5EF4-FFF2-40B4-BE49-F238E27FC236}">
                <a16:creationId xmlns:a16="http://schemas.microsoft.com/office/drawing/2014/main" id="{E8F801F4-F64D-8B49-AADB-9DE3C1637281}"/>
              </a:ext>
            </a:extLst>
          </p:cNvPr>
          <p:cNvSpPr>
            <a:spLocks noGrp="1"/>
          </p:cNvSpPr>
          <p:nvPr>
            <p:ph sz="half" idx="2"/>
          </p:nvPr>
        </p:nvSpPr>
        <p:spPr>
          <a:xfrm>
            <a:off x="5554980" y="1822450"/>
            <a:ext cx="5181600" cy="4351338"/>
          </a:xfrm>
        </p:spPr>
        <p:txBody>
          <a:bodyPr anchor="ctr"/>
          <a:lstStyle/>
          <a:p>
            <a:pPr marL="0" indent="0">
              <a:buNone/>
            </a:pPr>
            <a:r>
              <a:rPr lang="en-US" dirty="0"/>
              <a:t>Austin Smith</a:t>
            </a:r>
          </a:p>
          <a:p>
            <a:pPr marL="0" indent="0">
              <a:buNone/>
            </a:pPr>
            <a:r>
              <a:rPr lang="en-US" dirty="0">
                <a:solidFill>
                  <a:srgbClr val="0088CE"/>
                </a:solidFill>
              </a:rPr>
              <a:t>afsmith@umd.edu</a:t>
            </a:r>
          </a:p>
          <a:p>
            <a:endParaRPr lang="en-US" dirty="0"/>
          </a:p>
          <a:p>
            <a:pPr marL="0" indent="0">
              <a:buNone/>
            </a:pPr>
            <a:r>
              <a:rPr lang="en-US" dirty="0"/>
              <a:t>Hilary Thompson</a:t>
            </a:r>
          </a:p>
          <a:p>
            <a:pPr marL="0" indent="0">
              <a:buNone/>
            </a:pPr>
            <a:r>
              <a:rPr lang="en-US" dirty="0">
                <a:solidFill>
                  <a:srgbClr val="0088CE"/>
                </a:solidFill>
              </a:rPr>
              <a:t>hthomps1@umd.edu </a:t>
            </a:r>
          </a:p>
        </p:txBody>
      </p:sp>
    </p:spTree>
    <p:extLst>
      <p:ext uri="{BB962C8B-B14F-4D97-AF65-F5344CB8AC3E}">
        <p14:creationId xmlns:p14="http://schemas.microsoft.com/office/powerpoint/2010/main" val="234849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5CFBD-1018-AC4E-8778-C726A73FFB67}"/>
              </a:ext>
            </a:extLst>
          </p:cNvPr>
          <p:cNvSpPr>
            <a:spLocks noGrp="1"/>
          </p:cNvSpPr>
          <p:nvPr>
            <p:ph type="title"/>
          </p:nvPr>
        </p:nvSpPr>
        <p:spPr/>
        <p:txBody>
          <a:bodyPr/>
          <a:lstStyle/>
          <a:p>
            <a:r>
              <a:rPr lang="en-US" b="1" dirty="0">
                <a:solidFill>
                  <a:srgbClr val="0088CE"/>
                </a:solidFill>
              </a:rPr>
              <a:t>BTAA Library Conference 2017</a:t>
            </a:r>
          </a:p>
        </p:txBody>
      </p:sp>
      <p:sp>
        <p:nvSpPr>
          <p:cNvPr id="3" name="Content Placeholder 2">
            <a:extLst>
              <a:ext uri="{FF2B5EF4-FFF2-40B4-BE49-F238E27FC236}">
                <a16:creationId xmlns:a16="http://schemas.microsoft.com/office/drawing/2014/main" id="{7D310803-EC7C-7046-B573-036C50E41F55}"/>
              </a:ext>
            </a:extLst>
          </p:cNvPr>
          <p:cNvSpPr>
            <a:spLocks noGrp="1"/>
          </p:cNvSpPr>
          <p:nvPr>
            <p:ph idx="1"/>
          </p:nvPr>
        </p:nvSpPr>
        <p:spPr>
          <a:xfrm>
            <a:off x="838200" y="1825625"/>
            <a:ext cx="10515600" cy="4351338"/>
          </a:xfrm>
        </p:spPr>
        <p:txBody>
          <a:bodyPr/>
          <a:lstStyle/>
          <a:p>
            <a:pPr marL="0" indent="0">
              <a:buNone/>
            </a:pPr>
            <a:r>
              <a:rPr lang="en-US" b="1" dirty="0"/>
              <a:t>The Big Ten Academic Alliance Collective Collection:</a:t>
            </a:r>
            <a:br>
              <a:rPr lang="en-US" b="1" dirty="0"/>
            </a:br>
            <a:r>
              <a:rPr lang="en-US" b="1" dirty="0"/>
              <a:t>Leveraging a Legacy to Shape Our Shared Future</a:t>
            </a:r>
          </a:p>
          <a:p>
            <a:pPr marL="0" indent="0">
              <a:buNone/>
            </a:pPr>
            <a:endParaRPr lang="en-US" dirty="0"/>
          </a:p>
          <a:p>
            <a:pPr marL="0" indent="0">
              <a:buNone/>
            </a:pPr>
            <a:r>
              <a:rPr lang="en-US" dirty="0"/>
              <a:t>“The conference will explore how member research libraries can move from legacy cooperative collection development activities to a more holistic environment that leverages robust discovery, digitization, </a:t>
            </a:r>
            <a:r>
              <a:rPr lang="en-US" b="1" u="sng" dirty="0">
                <a:solidFill>
                  <a:srgbClr val="0088CE"/>
                </a:solidFill>
              </a:rPr>
              <a:t>delivery</a:t>
            </a:r>
            <a:r>
              <a:rPr lang="en-US" dirty="0"/>
              <a:t>, and shared service environments to advance and shape the         collective collection.”</a:t>
            </a:r>
          </a:p>
        </p:txBody>
      </p:sp>
    </p:spTree>
    <p:extLst>
      <p:ext uri="{BB962C8B-B14F-4D97-AF65-F5344CB8AC3E}">
        <p14:creationId xmlns:p14="http://schemas.microsoft.com/office/powerpoint/2010/main" val="2917610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p:txBody>
          <a:bodyPr/>
          <a:lstStyle/>
          <a:p>
            <a:r>
              <a:rPr lang="en-US" b="1" dirty="0">
                <a:solidFill>
                  <a:srgbClr val="0088CE"/>
                </a:solidFill>
              </a:rPr>
              <a:t>Why focus on international publications?</a:t>
            </a:r>
          </a:p>
        </p:txBody>
      </p:sp>
      <p:sp>
        <p:nvSpPr>
          <p:cNvPr id="6" name="Content Placeholder 5">
            <a:extLst>
              <a:ext uri="{FF2B5EF4-FFF2-40B4-BE49-F238E27FC236}">
                <a16:creationId xmlns:a16="http://schemas.microsoft.com/office/drawing/2014/main" id="{761CC125-DFD7-E048-80F1-2BD95D8A2930}"/>
              </a:ext>
            </a:extLst>
          </p:cNvPr>
          <p:cNvSpPr>
            <a:spLocks noGrp="1"/>
          </p:cNvSpPr>
          <p:nvPr>
            <p:ph idx="1"/>
          </p:nvPr>
        </p:nvSpPr>
        <p:spPr>
          <a:xfrm>
            <a:off x="838200" y="1825625"/>
            <a:ext cx="9154886" cy="4351338"/>
          </a:xfrm>
        </p:spPr>
        <p:txBody>
          <a:bodyPr/>
          <a:lstStyle/>
          <a:p>
            <a:r>
              <a:rPr lang="en-US" dirty="0"/>
              <a:t>Less funding or support</a:t>
            </a:r>
          </a:p>
          <a:p>
            <a:r>
              <a:rPr lang="en-US" dirty="0"/>
              <a:t>Greater need to demonstrate their impact and use</a:t>
            </a:r>
          </a:p>
          <a:p>
            <a:r>
              <a:rPr lang="en-US" dirty="0"/>
              <a:t>Barriers to international ILL</a:t>
            </a:r>
          </a:p>
          <a:p>
            <a:endParaRPr lang="en-US" dirty="0"/>
          </a:p>
          <a:p>
            <a:endParaRPr lang="en-US" dirty="0"/>
          </a:p>
        </p:txBody>
      </p:sp>
    </p:spTree>
    <p:extLst>
      <p:ext uri="{BB962C8B-B14F-4D97-AF65-F5344CB8AC3E}">
        <p14:creationId xmlns:p14="http://schemas.microsoft.com/office/powerpoint/2010/main" val="436064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p:txBody>
          <a:bodyPr/>
          <a:lstStyle/>
          <a:p>
            <a:r>
              <a:rPr lang="en-US" b="1" dirty="0">
                <a:solidFill>
                  <a:srgbClr val="0088CE"/>
                </a:solidFill>
              </a:rPr>
              <a:t>Study</a:t>
            </a:r>
            <a:r>
              <a:rPr lang="en-US" dirty="0">
                <a:solidFill>
                  <a:srgbClr val="0088CE"/>
                </a:solidFill>
              </a:rPr>
              <a:t> </a:t>
            </a:r>
            <a:r>
              <a:rPr lang="en-US" b="1" dirty="0">
                <a:solidFill>
                  <a:srgbClr val="0088CE"/>
                </a:solidFill>
              </a:rPr>
              <a:t>Parameters</a:t>
            </a:r>
          </a:p>
        </p:txBody>
      </p:sp>
      <p:sp>
        <p:nvSpPr>
          <p:cNvPr id="6" name="Content Placeholder 5">
            <a:extLst>
              <a:ext uri="{FF2B5EF4-FFF2-40B4-BE49-F238E27FC236}">
                <a16:creationId xmlns:a16="http://schemas.microsoft.com/office/drawing/2014/main" id="{761CC125-DFD7-E048-80F1-2BD95D8A2930}"/>
              </a:ext>
            </a:extLst>
          </p:cNvPr>
          <p:cNvSpPr>
            <a:spLocks noGrp="1"/>
          </p:cNvSpPr>
          <p:nvPr>
            <p:ph sz="half" idx="1"/>
          </p:nvPr>
        </p:nvSpPr>
        <p:spPr>
          <a:xfrm>
            <a:off x="838200" y="1825625"/>
            <a:ext cx="6897914" cy="4351338"/>
          </a:xfrm>
        </p:spPr>
        <p:txBody>
          <a:bodyPr>
            <a:normAutofit/>
          </a:bodyPr>
          <a:lstStyle/>
          <a:p>
            <a:pPr marL="0" indent="0">
              <a:buNone/>
            </a:pPr>
            <a:r>
              <a:rPr lang="en-US" dirty="0"/>
              <a:t>Geography = Central America OR </a:t>
            </a:r>
          </a:p>
          <a:p>
            <a:pPr marL="0" indent="0">
              <a:buNone/>
            </a:pPr>
            <a:r>
              <a:rPr lang="en-US" dirty="0"/>
              <a:t>South America OR Caribbean Islands</a:t>
            </a:r>
            <a:endParaRPr lang="en-US" sz="1400" dirty="0"/>
          </a:p>
          <a:p>
            <a:pPr marL="0" indent="0">
              <a:buNone/>
            </a:pPr>
            <a:r>
              <a:rPr lang="en-US" sz="1400" dirty="0"/>
              <a:t>   </a:t>
            </a:r>
          </a:p>
          <a:p>
            <a:pPr marL="0" indent="0">
              <a:buNone/>
            </a:pPr>
            <a:r>
              <a:rPr lang="en-US" dirty="0"/>
              <a:t>AND </a:t>
            </a:r>
          </a:p>
          <a:p>
            <a:pPr marL="0" indent="0">
              <a:buNone/>
            </a:pPr>
            <a:endParaRPr lang="en-US" sz="1400" dirty="0"/>
          </a:p>
          <a:p>
            <a:pPr marL="0" indent="0">
              <a:buNone/>
            </a:pPr>
            <a:r>
              <a:rPr lang="en-US" dirty="0"/>
              <a:t>Language = Spanish OR Portuguese</a:t>
            </a:r>
          </a:p>
          <a:p>
            <a:pPr marL="0" indent="0">
              <a:buNone/>
            </a:pPr>
            <a:r>
              <a:rPr lang="en-US" dirty="0"/>
              <a:t>____________________________________</a:t>
            </a:r>
          </a:p>
          <a:p>
            <a:pPr marL="0" indent="0">
              <a:buNone/>
            </a:pPr>
            <a:endParaRPr lang="en-US" dirty="0"/>
          </a:p>
          <a:p>
            <a:pPr marL="0" indent="0">
              <a:buNone/>
            </a:pPr>
            <a:r>
              <a:rPr lang="en-US" dirty="0"/>
              <a:t>19 Countries + Puerto Rico</a:t>
            </a:r>
          </a:p>
        </p:txBody>
      </p:sp>
      <p:pic>
        <p:nvPicPr>
          <p:cNvPr id="5" name="Picture 4">
            <a:extLst>
              <a:ext uri="{FF2B5EF4-FFF2-40B4-BE49-F238E27FC236}">
                <a16:creationId xmlns:a16="http://schemas.microsoft.com/office/drawing/2014/main" id="{EC991892-24D9-3247-B667-6B9D91C93756}"/>
              </a:ext>
            </a:extLst>
          </p:cNvPr>
          <p:cNvPicPr>
            <a:picLocks noChangeAspect="1"/>
          </p:cNvPicPr>
          <p:nvPr/>
        </p:nvPicPr>
        <p:blipFill rotWithShape="1">
          <a:blip r:embed="rId3"/>
          <a:srcRect l="15646" t="39680" r="59144"/>
          <a:stretch/>
        </p:blipFill>
        <p:spPr>
          <a:xfrm>
            <a:off x="6552987" y="0"/>
            <a:ext cx="5626314" cy="6446855"/>
          </a:xfrm>
          <a:prstGeom prst="rect">
            <a:avLst/>
          </a:prstGeom>
        </p:spPr>
      </p:pic>
    </p:spTree>
    <p:extLst>
      <p:ext uri="{BB962C8B-B14F-4D97-AF65-F5344CB8AC3E}">
        <p14:creationId xmlns:p14="http://schemas.microsoft.com/office/powerpoint/2010/main" val="1803909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p:txBody>
          <a:bodyPr/>
          <a:lstStyle/>
          <a:p>
            <a:r>
              <a:rPr lang="en-US" b="1" dirty="0">
                <a:solidFill>
                  <a:srgbClr val="0088CE"/>
                </a:solidFill>
              </a:rPr>
              <a:t>Methodology: ILL Data Analysis</a:t>
            </a:r>
          </a:p>
        </p:txBody>
      </p:sp>
      <p:sp>
        <p:nvSpPr>
          <p:cNvPr id="6" name="Content Placeholder 5">
            <a:extLst>
              <a:ext uri="{FF2B5EF4-FFF2-40B4-BE49-F238E27FC236}">
                <a16:creationId xmlns:a16="http://schemas.microsoft.com/office/drawing/2014/main" id="{761CC125-DFD7-E048-80F1-2BD95D8A2930}"/>
              </a:ext>
            </a:extLst>
          </p:cNvPr>
          <p:cNvSpPr>
            <a:spLocks noGrp="1"/>
          </p:cNvSpPr>
          <p:nvPr>
            <p:ph idx="1"/>
          </p:nvPr>
        </p:nvSpPr>
        <p:spPr>
          <a:xfrm>
            <a:off x="838200" y="1825625"/>
            <a:ext cx="10515600" cy="4351338"/>
          </a:xfrm>
        </p:spPr>
        <p:txBody>
          <a:bodyPr>
            <a:normAutofit/>
          </a:bodyPr>
          <a:lstStyle/>
          <a:p>
            <a:pPr marL="514350" indent="-514350">
              <a:buAutoNum type="arabicPeriod"/>
            </a:pPr>
            <a:r>
              <a:rPr lang="en-US" dirty="0"/>
              <a:t>ILLiad custom searches or Access queries</a:t>
            </a:r>
          </a:p>
          <a:p>
            <a:pPr marL="514350" indent="-514350">
              <a:buAutoNum type="arabicPeriod"/>
            </a:pPr>
            <a:r>
              <a:rPr lang="en-US" dirty="0"/>
              <a:t>Python script (Google Language Detection + WorldCat Search API)</a:t>
            </a:r>
          </a:p>
          <a:p>
            <a:pPr marL="514350" indent="-514350">
              <a:buAutoNum type="arabicPeriod"/>
            </a:pPr>
            <a:r>
              <a:rPr lang="en-US" dirty="0"/>
              <a:t>Access queries </a:t>
            </a:r>
          </a:p>
          <a:p>
            <a:endParaRPr lang="en-US" dirty="0"/>
          </a:p>
          <a:p>
            <a:pPr marL="0" indent="0">
              <a:buNone/>
            </a:pPr>
            <a:r>
              <a:rPr lang="en-US" dirty="0"/>
              <a:t>____________________________________</a:t>
            </a:r>
          </a:p>
          <a:p>
            <a:endParaRPr lang="en-US" dirty="0"/>
          </a:p>
          <a:p>
            <a:pPr marL="0" indent="0">
              <a:buNone/>
            </a:pPr>
            <a:r>
              <a:rPr lang="en-US" dirty="0"/>
              <a:t>Analysis of ILL borrowing requests by date and country of publication, call number, format, requestor status, lender, and fill rate</a:t>
            </a:r>
          </a:p>
          <a:p>
            <a:endParaRPr lang="en-US" dirty="0"/>
          </a:p>
        </p:txBody>
      </p:sp>
      <p:sp>
        <p:nvSpPr>
          <p:cNvPr id="4" name="Down Arrow 3">
            <a:extLst>
              <a:ext uri="{FF2B5EF4-FFF2-40B4-BE49-F238E27FC236}">
                <a16:creationId xmlns:a16="http://schemas.microsoft.com/office/drawing/2014/main" id="{2B8F06B8-4AB9-5242-8F19-F81EFC14F866}"/>
              </a:ext>
            </a:extLst>
          </p:cNvPr>
          <p:cNvSpPr/>
          <p:nvPr/>
        </p:nvSpPr>
        <p:spPr bwMode="auto">
          <a:xfrm>
            <a:off x="38185439" y="12040207"/>
            <a:ext cx="777816" cy="816027"/>
          </a:xfrm>
          <a:prstGeom prst="downArrow">
            <a:avLst/>
          </a:prstGeom>
          <a:solidFill>
            <a:srgbClr val="0088CE"/>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3135313" rtl="0" eaLnBrk="1" fontAlgn="base" latinLnBrk="0" hangingPunct="1">
              <a:lnSpc>
                <a:spcPct val="100000"/>
              </a:lnSpc>
              <a:spcBef>
                <a:spcPct val="0"/>
              </a:spcBef>
              <a:spcAft>
                <a:spcPct val="0"/>
              </a:spcAft>
              <a:buClrTx/>
              <a:buSzTx/>
              <a:buFontTx/>
              <a:buNone/>
              <a:tabLst/>
              <a:defRPr/>
            </a:pPr>
            <a:endParaRPr kumimoji="0" lang="en-US" sz="61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own Arrow 4">
            <a:extLst>
              <a:ext uri="{FF2B5EF4-FFF2-40B4-BE49-F238E27FC236}">
                <a16:creationId xmlns:a16="http://schemas.microsoft.com/office/drawing/2014/main" id="{475E1EEC-654C-5140-9DA9-D9BF4673C9B6}"/>
              </a:ext>
            </a:extLst>
          </p:cNvPr>
          <p:cNvSpPr/>
          <p:nvPr/>
        </p:nvSpPr>
        <p:spPr bwMode="auto">
          <a:xfrm>
            <a:off x="38337839" y="12192607"/>
            <a:ext cx="777816" cy="816027"/>
          </a:xfrm>
          <a:prstGeom prst="downArrow">
            <a:avLst/>
          </a:prstGeom>
          <a:solidFill>
            <a:srgbClr val="0088CE"/>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3135313" rtl="0" eaLnBrk="1" fontAlgn="base" latinLnBrk="0" hangingPunct="1">
              <a:lnSpc>
                <a:spcPct val="100000"/>
              </a:lnSpc>
              <a:spcBef>
                <a:spcPct val="0"/>
              </a:spcBef>
              <a:spcAft>
                <a:spcPct val="0"/>
              </a:spcAft>
              <a:buClrTx/>
              <a:buSzTx/>
              <a:buFontTx/>
              <a:buNone/>
              <a:tabLst/>
              <a:defRPr/>
            </a:pPr>
            <a:endParaRPr kumimoji="0" lang="en-US" sz="61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Down Arrow 6">
            <a:extLst>
              <a:ext uri="{FF2B5EF4-FFF2-40B4-BE49-F238E27FC236}">
                <a16:creationId xmlns:a16="http://schemas.microsoft.com/office/drawing/2014/main" id="{4142DD3D-3FC7-EC43-92BA-D3A5A9ABAD6B}"/>
              </a:ext>
            </a:extLst>
          </p:cNvPr>
          <p:cNvSpPr/>
          <p:nvPr/>
        </p:nvSpPr>
        <p:spPr bwMode="auto">
          <a:xfrm>
            <a:off x="38490239" y="12345007"/>
            <a:ext cx="777816" cy="816027"/>
          </a:xfrm>
          <a:prstGeom prst="downArrow">
            <a:avLst/>
          </a:prstGeom>
          <a:solidFill>
            <a:srgbClr val="0088CE"/>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3135313" rtl="0" eaLnBrk="1" fontAlgn="base" latinLnBrk="0" hangingPunct="1">
              <a:lnSpc>
                <a:spcPct val="100000"/>
              </a:lnSpc>
              <a:spcBef>
                <a:spcPct val="0"/>
              </a:spcBef>
              <a:spcAft>
                <a:spcPct val="0"/>
              </a:spcAft>
              <a:buClrTx/>
              <a:buSzTx/>
              <a:buFontTx/>
              <a:buNone/>
              <a:tabLst/>
              <a:defRPr/>
            </a:pPr>
            <a:endParaRPr kumimoji="0" lang="en-US" sz="61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34968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p:txBody>
          <a:bodyPr/>
          <a:lstStyle/>
          <a:p>
            <a:r>
              <a:rPr lang="en-US" b="1" dirty="0">
                <a:solidFill>
                  <a:srgbClr val="0088CE"/>
                </a:solidFill>
              </a:rPr>
              <a:t>Methodology: Collections Analysis</a:t>
            </a:r>
          </a:p>
        </p:txBody>
      </p:sp>
      <p:sp>
        <p:nvSpPr>
          <p:cNvPr id="6" name="Content Placeholder 5">
            <a:extLst>
              <a:ext uri="{FF2B5EF4-FFF2-40B4-BE49-F238E27FC236}">
                <a16:creationId xmlns:a16="http://schemas.microsoft.com/office/drawing/2014/main" id="{761CC125-DFD7-E048-80F1-2BD95D8A2930}"/>
              </a:ext>
            </a:extLst>
          </p:cNvPr>
          <p:cNvSpPr>
            <a:spLocks noGrp="1"/>
          </p:cNvSpPr>
          <p:nvPr>
            <p:ph idx="1"/>
          </p:nvPr>
        </p:nvSpPr>
        <p:spPr/>
        <p:txBody>
          <a:bodyPr>
            <a:normAutofit/>
          </a:bodyPr>
          <a:lstStyle/>
          <a:p>
            <a:pPr marL="0" indent="0">
              <a:buNone/>
            </a:pPr>
            <a:r>
              <a:rPr lang="en-US" dirty="0" smtClean="0"/>
              <a:t>Python script using </a:t>
            </a:r>
            <a:r>
              <a:rPr lang="en-US" dirty="0" err="1" smtClean="0"/>
              <a:t>WorldCat</a:t>
            </a:r>
            <a:r>
              <a:rPr lang="en-US" dirty="0" smtClean="0"/>
              <a:t> </a:t>
            </a:r>
            <a:r>
              <a:rPr lang="en-US" dirty="0"/>
              <a:t>Search API </a:t>
            </a:r>
          </a:p>
          <a:p>
            <a:pPr marL="0" indent="0">
              <a:buNone/>
            </a:pPr>
            <a:r>
              <a:rPr lang="en-US" dirty="0"/>
              <a:t>(tailored according to ILL data)</a:t>
            </a:r>
          </a:p>
          <a:p>
            <a:pPr marL="0" indent="0">
              <a:buNone/>
            </a:pPr>
            <a:endParaRPr lang="en-US" dirty="0"/>
          </a:p>
          <a:p>
            <a:pPr marL="0" indent="0">
              <a:buNone/>
            </a:pPr>
            <a:r>
              <a:rPr lang="en-US" i="1" dirty="0" err="1"/>
              <a:t>dt</a:t>
            </a:r>
            <a:r>
              <a:rPr lang="en-US" i="1" dirty="0"/>
              <a:t>="</a:t>
            </a:r>
            <a:r>
              <a:rPr lang="en-US" i="1" dirty="0" err="1"/>
              <a:t>bks</a:t>
            </a:r>
            <a:r>
              <a:rPr lang="en-US" i="1" dirty="0"/>
              <a:t>" and yr:2006-2016 and </a:t>
            </a:r>
            <a:r>
              <a:rPr lang="en-US" i="1" dirty="0" err="1"/>
              <a:t>li:UMC</a:t>
            </a:r>
            <a:r>
              <a:rPr lang="en-US" i="1" dirty="0"/>
              <a:t> and </a:t>
            </a:r>
            <a:r>
              <a:rPr lang="en-US" i="1" dirty="0" err="1"/>
              <a:t>cp:ag</a:t>
            </a:r>
            <a:r>
              <a:rPr lang="en-US" i="1" dirty="0"/>
              <a:t> and (</a:t>
            </a:r>
            <a:r>
              <a:rPr lang="en-US" i="1" dirty="0" err="1"/>
              <a:t>lc</a:t>
            </a:r>
            <a:r>
              <a:rPr lang="en-US" i="1" dirty="0"/>
              <a:t>=B1* or </a:t>
            </a:r>
            <a:r>
              <a:rPr lang="en-US" i="1" dirty="0" err="1"/>
              <a:t>lc</a:t>
            </a:r>
            <a:r>
              <a:rPr lang="en-US" i="1" dirty="0"/>
              <a:t>=B2* or </a:t>
            </a:r>
            <a:r>
              <a:rPr lang="en-US" i="1" dirty="0" err="1"/>
              <a:t>lc</a:t>
            </a:r>
            <a:r>
              <a:rPr lang="en-US" i="1" dirty="0"/>
              <a:t>=B3* or </a:t>
            </a:r>
            <a:r>
              <a:rPr lang="en-US" i="1" dirty="0" err="1"/>
              <a:t>lc</a:t>
            </a:r>
            <a:r>
              <a:rPr lang="en-US" i="1" dirty="0"/>
              <a:t>=B4* or ... )</a:t>
            </a:r>
          </a:p>
          <a:p>
            <a:pPr marL="0" indent="0">
              <a:buNone/>
            </a:pPr>
            <a:r>
              <a:rPr lang="en-US" dirty="0"/>
              <a:t>____________________________________</a:t>
            </a:r>
          </a:p>
          <a:p>
            <a:pPr marL="0" indent="0">
              <a:buNone/>
            </a:pPr>
            <a:endParaRPr lang="en-US" sz="1400" dirty="0"/>
          </a:p>
          <a:p>
            <a:pPr marL="0" indent="0">
              <a:buNone/>
            </a:pPr>
            <a:r>
              <a:rPr lang="en-US" dirty="0"/>
              <a:t>Collection size and duplication percentage by country of publication and call number</a:t>
            </a:r>
          </a:p>
          <a:p>
            <a:pPr marL="0" indent="0">
              <a:buNone/>
            </a:pPr>
            <a:endParaRPr lang="en-US" dirty="0"/>
          </a:p>
        </p:txBody>
      </p:sp>
    </p:spTree>
    <p:extLst>
      <p:ext uri="{BB962C8B-B14F-4D97-AF65-F5344CB8AC3E}">
        <p14:creationId xmlns:p14="http://schemas.microsoft.com/office/powerpoint/2010/main" val="1389926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p:txBody>
          <a:bodyPr>
            <a:normAutofit/>
          </a:bodyPr>
          <a:lstStyle/>
          <a:p>
            <a:r>
              <a:rPr lang="en-US" sz="4200" b="1" dirty="0" smtClean="0">
                <a:solidFill>
                  <a:srgbClr val="0088CE"/>
                </a:solidFill>
              </a:rPr>
              <a:t>Methodology: Measuring Volume v. Uniqueness</a:t>
            </a:r>
            <a:endParaRPr lang="en-US" sz="4200" b="1" dirty="0">
              <a:solidFill>
                <a:srgbClr val="0088CE"/>
              </a:solidFill>
            </a:endParaRPr>
          </a:p>
        </p:txBody>
      </p:sp>
      <p:pic>
        <p:nvPicPr>
          <p:cNvPr id="7" name="Content Placeholder 6">
            <a:hlinkClick r:id="rId3"/>
            <a:extLst>
              <a:ext uri="{FF2B5EF4-FFF2-40B4-BE49-F238E27FC236}">
                <a16:creationId xmlns:a16="http://schemas.microsoft.com/office/drawing/2014/main" id="{24174147-EA56-C94B-BFA0-CB2460310754}"/>
              </a:ext>
            </a:extLst>
          </p:cNvPr>
          <p:cNvPicPr>
            <a:picLocks noGrp="1" noChangeAspect="1"/>
          </p:cNvPicPr>
          <p:nvPr>
            <p:ph idx="1"/>
          </p:nvPr>
        </p:nvPicPr>
        <p:blipFill>
          <a:blip r:embed="rId4"/>
          <a:stretch>
            <a:fillRect/>
          </a:stretch>
        </p:blipFill>
        <p:spPr>
          <a:xfrm>
            <a:off x="3223260" y="2754358"/>
            <a:ext cx="7794898" cy="3445464"/>
          </a:xfr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52259F0-E4BA-594E-9346-C11C7FCB1B7A}"/>
                  </a:ext>
                </a:extLst>
              </p:cNvPr>
              <p:cNvSpPr/>
              <p:nvPr/>
            </p:nvSpPr>
            <p:spPr>
              <a:xfrm>
                <a:off x="908650" y="2444729"/>
                <a:ext cx="1509066" cy="11024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limLoc m:val="undOvr"/>
                          <m:grow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i</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C</m:t>
                          </m:r>
                        </m:sup>
                        <m:e>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n</m:t>
                                  </m:r>
                                </m:e>
                              </m:d>
                            </m:num>
                            <m:den>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n</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n</m:t>
                                  </m:r>
                                </m:e>
                              </m:d>
                            </m:den>
                          </m:f>
                        </m:e>
                      </m:nary>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Rectangle 2">
                <a:extLst>
                  <a:ext uri="{FF2B5EF4-FFF2-40B4-BE49-F238E27FC236}">
                    <a16:creationId xmlns:a16="http://schemas.microsoft.com/office/drawing/2014/main" id="{552259F0-E4BA-594E-9346-C11C7FCB1B7A}"/>
                  </a:ext>
                </a:extLst>
              </p:cNvPr>
              <p:cNvSpPr>
                <a:spLocks noRot="1" noChangeAspect="1" noMove="1" noResize="1" noEditPoints="1" noAdjustHandles="1" noChangeArrowheads="1" noChangeShapeType="1" noTextEdit="1"/>
              </p:cNvSpPr>
              <p:nvPr/>
            </p:nvSpPr>
            <p:spPr>
              <a:xfrm>
                <a:off x="908650" y="2444729"/>
                <a:ext cx="1509066" cy="1102418"/>
              </a:xfrm>
              <a:prstGeom prst="rect">
                <a:avLst/>
              </a:prstGeom>
              <a:blipFill>
                <a:blip r:embed="rId5"/>
                <a:stretch>
                  <a:fillRect l="-80508" t="-126437" b="-19195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1B39852C-69AF-AD4F-B3F0-D08E66534C77}"/>
              </a:ext>
            </a:extLst>
          </p:cNvPr>
          <p:cNvSpPr/>
          <p:nvPr/>
        </p:nvSpPr>
        <p:spPr>
          <a:xfrm>
            <a:off x="908650" y="1744543"/>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H(n) = the number of items held by n libraries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T(n) = total collection size.</a:t>
            </a:r>
          </a:p>
        </p:txBody>
      </p:sp>
    </p:spTree>
    <p:extLst>
      <p:ext uri="{BB962C8B-B14F-4D97-AF65-F5344CB8AC3E}">
        <p14:creationId xmlns:p14="http://schemas.microsoft.com/office/powerpoint/2010/main" val="2095548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A165-CBC0-AE4A-AA18-D56493FB2285}"/>
              </a:ext>
            </a:extLst>
          </p:cNvPr>
          <p:cNvSpPr>
            <a:spLocks noGrp="1"/>
          </p:cNvSpPr>
          <p:nvPr>
            <p:ph type="title"/>
          </p:nvPr>
        </p:nvSpPr>
        <p:spPr/>
        <p:txBody>
          <a:bodyPr/>
          <a:lstStyle/>
          <a:p>
            <a:r>
              <a:rPr lang="en-US" b="1" dirty="0">
                <a:solidFill>
                  <a:srgbClr val="0088CE"/>
                </a:solidFill>
              </a:rPr>
              <a:t>Limitations</a:t>
            </a:r>
          </a:p>
        </p:txBody>
      </p:sp>
      <p:sp>
        <p:nvSpPr>
          <p:cNvPr id="6" name="Content Placeholder 5">
            <a:extLst>
              <a:ext uri="{FF2B5EF4-FFF2-40B4-BE49-F238E27FC236}">
                <a16:creationId xmlns:a16="http://schemas.microsoft.com/office/drawing/2014/main" id="{761CC125-DFD7-E048-80F1-2BD95D8A2930}"/>
              </a:ext>
            </a:extLst>
          </p:cNvPr>
          <p:cNvSpPr>
            <a:spLocks noGrp="1"/>
          </p:cNvSpPr>
          <p:nvPr>
            <p:ph idx="1"/>
          </p:nvPr>
        </p:nvSpPr>
        <p:spPr/>
        <p:txBody>
          <a:bodyPr/>
          <a:lstStyle/>
          <a:p>
            <a:pPr marL="514350" indent="-514350">
              <a:buFont typeface="+mj-lt"/>
              <a:buAutoNum type="arabicPeriod"/>
            </a:pPr>
            <a:r>
              <a:rPr lang="en-US" dirty="0"/>
              <a:t>Quality of MARC cataloging</a:t>
            </a:r>
          </a:p>
          <a:p>
            <a:pPr marL="514350" indent="-514350">
              <a:buFont typeface="+mj-lt"/>
              <a:buAutoNum type="arabicPeriod"/>
            </a:pPr>
            <a:r>
              <a:rPr lang="en-US" dirty="0"/>
              <a:t>Language detection algorithm </a:t>
            </a:r>
          </a:p>
          <a:p>
            <a:pPr marL="514350" indent="-514350">
              <a:buFont typeface="+mj-lt"/>
              <a:buAutoNum type="arabicPeriod"/>
            </a:pPr>
            <a:r>
              <a:rPr lang="en-US" dirty="0"/>
              <a:t>Lack of circulation and other consortial borrowing data</a:t>
            </a:r>
          </a:p>
          <a:p>
            <a:pPr marL="514350" indent="-514350">
              <a:buFont typeface="+mj-lt"/>
              <a:buAutoNum type="arabicPeriod"/>
            </a:pPr>
            <a:r>
              <a:rPr lang="en-US" dirty="0"/>
              <a:t>Duplication analysis by OCLC number (not title)</a:t>
            </a:r>
          </a:p>
        </p:txBody>
      </p:sp>
    </p:spTree>
    <p:extLst>
      <p:ext uri="{BB962C8B-B14F-4D97-AF65-F5344CB8AC3E}">
        <p14:creationId xmlns:p14="http://schemas.microsoft.com/office/powerpoint/2010/main" val="743003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07C9-BBE6-4F46-B92F-49FBC8CE3740}"/>
              </a:ext>
            </a:extLst>
          </p:cNvPr>
          <p:cNvSpPr>
            <a:spLocks noGrp="1"/>
          </p:cNvSpPr>
          <p:nvPr>
            <p:ph type="title"/>
          </p:nvPr>
        </p:nvSpPr>
        <p:spPr>
          <a:xfrm>
            <a:off x="838200" y="365125"/>
            <a:ext cx="10515600" cy="1325563"/>
          </a:xfrm>
        </p:spPr>
        <p:txBody>
          <a:bodyPr/>
          <a:lstStyle/>
          <a:p>
            <a:r>
              <a:rPr lang="en-US" b="1" dirty="0">
                <a:solidFill>
                  <a:srgbClr val="0088CE"/>
                </a:solidFill>
              </a:rPr>
              <a:t>Results</a:t>
            </a:r>
          </a:p>
        </p:txBody>
      </p:sp>
      <p:pic>
        <p:nvPicPr>
          <p:cNvPr id="6" name="Picture 5">
            <a:extLst>
              <a:ext uri="{FF2B5EF4-FFF2-40B4-BE49-F238E27FC236}">
                <a16:creationId xmlns:a16="http://schemas.microsoft.com/office/drawing/2014/main" id="{27303C06-98CE-144F-A9B6-F7467E7348A5}"/>
              </a:ext>
            </a:extLst>
          </p:cNvPr>
          <p:cNvPicPr>
            <a:picLocks noChangeAspect="1"/>
          </p:cNvPicPr>
          <p:nvPr/>
        </p:nvPicPr>
        <p:blipFill rotWithShape="1">
          <a:blip r:embed="rId3"/>
          <a:srcRect l="15646" t="39680" r="59144"/>
          <a:stretch/>
        </p:blipFill>
        <p:spPr>
          <a:xfrm>
            <a:off x="6552987" y="0"/>
            <a:ext cx="5626314" cy="6446855"/>
          </a:xfrm>
          <a:prstGeom prst="rect">
            <a:avLst/>
          </a:prstGeom>
        </p:spPr>
      </p:pic>
      <p:sp>
        <p:nvSpPr>
          <p:cNvPr id="4" name="Content Placeholder 3">
            <a:extLst>
              <a:ext uri="{FF2B5EF4-FFF2-40B4-BE49-F238E27FC236}">
                <a16:creationId xmlns:a16="http://schemas.microsoft.com/office/drawing/2014/main" id="{BB0EDE4B-36AF-FE47-9BB3-BD62C764A67C}"/>
              </a:ext>
            </a:extLst>
          </p:cNvPr>
          <p:cNvSpPr>
            <a:spLocks noGrp="1"/>
          </p:cNvSpPr>
          <p:nvPr>
            <p:ph idx="1"/>
          </p:nvPr>
        </p:nvSpPr>
        <p:spPr/>
        <p:txBody>
          <a:bodyPr/>
          <a:lstStyle/>
          <a:p>
            <a:pPr marL="0" indent="0">
              <a:buNone/>
            </a:pPr>
            <a:r>
              <a:rPr lang="en-US" dirty="0"/>
              <a:t>2,732,082 ILL requests</a:t>
            </a:r>
          </a:p>
          <a:p>
            <a:pPr marL="0" indent="0">
              <a:buNone/>
            </a:pPr>
            <a:r>
              <a:rPr lang="en-US" dirty="0"/>
              <a:t>29,804 ILL requests for Latin American materials</a:t>
            </a:r>
          </a:p>
          <a:p>
            <a:pPr marL="0" indent="0">
              <a:buNone/>
            </a:pPr>
            <a:endParaRPr lang="en-US" dirty="0"/>
          </a:p>
          <a:p>
            <a:pPr marL="0" indent="0">
              <a:buNone/>
            </a:pPr>
            <a:r>
              <a:rPr lang="en-US" dirty="0"/>
              <a:t>88% books or chapters </a:t>
            </a:r>
          </a:p>
          <a:p>
            <a:pPr marL="0" indent="0">
              <a:buNone/>
            </a:pPr>
            <a:r>
              <a:rPr lang="en-US" dirty="0"/>
              <a:t>82% loans/returnables (     53% overall)</a:t>
            </a:r>
          </a:p>
          <a:p>
            <a:pPr marL="0" indent="0">
              <a:buNone/>
            </a:pPr>
            <a:r>
              <a:rPr lang="en-US" dirty="0"/>
              <a:t>91% requested by faculty or graduate students (     83%)</a:t>
            </a:r>
          </a:p>
          <a:p>
            <a:pPr marL="0" indent="0">
              <a:buNone/>
            </a:pPr>
            <a:r>
              <a:rPr lang="en-US" dirty="0"/>
              <a:t>90% filled (     84% overall)</a:t>
            </a:r>
          </a:p>
          <a:p>
            <a:pPr marL="0" indent="0">
              <a:buNone/>
            </a:pPr>
            <a:r>
              <a:rPr lang="en-US" dirty="0"/>
              <a:t>9% locally owned (     30% UBorrow) </a:t>
            </a:r>
          </a:p>
          <a:p>
            <a:pPr marL="0" indent="0">
              <a:buNone/>
            </a:pPr>
            <a:endParaRPr lang="en-US" dirty="0"/>
          </a:p>
        </p:txBody>
      </p:sp>
      <p:sp>
        <p:nvSpPr>
          <p:cNvPr id="3" name="Up Arrow 2">
            <a:extLst>
              <a:ext uri="{FF2B5EF4-FFF2-40B4-BE49-F238E27FC236}">
                <a16:creationId xmlns:a16="http://schemas.microsoft.com/office/drawing/2014/main" id="{CC6101E9-5AF4-9F4A-ABCC-EBE79D399859}"/>
              </a:ext>
            </a:extLst>
          </p:cNvPr>
          <p:cNvSpPr/>
          <p:nvPr/>
        </p:nvSpPr>
        <p:spPr>
          <a:xfrm>
            <a:off x="2578100" y="4902200"/>
            <a:ext cx="279400" cy="342900"/>
          </a:xfrm>
          <a:prstGeom prst="upArrow">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Up Arrow 6">
            <a:extLst>
              <a:ext uri="{FF2B5EF4-FFF2-40B4-BE49-F238E27FC236}">
                <a16:creationId xmlns:a16="http://schemas.microsoft.com/office/drawing/2014/main" id="{88B40EFF-A9B8-FF46-8FCE-36BC956FB1ED}"/>
              </a:ext>
            </a:extLst>
          </p:cNvPr>
          <p:cNvSpPr/>
          <p:nvPr/>
        </p:nvSpPr>
        <p:spPr>
          <a:xfrm>
            <a:off x="7886700" y="4419600"/>
            <a:ext cx="279400" cy="342900"/>
          </a:xfrm>
          <a:prstGeom prst="upArrow">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Up Arrow 8">
            <a:extLst>
              <a:ext uri="{FF2B5EF4-FFF2-40B4-BE49-F238E27FC236}">
                <a16:creationId xmlns:a16="http://schemas.microsoft.com/office/drawing/2014/main" id="{B347DB49-19D4-924B-88AE-CF95D0266463}"/>
              </a:ext>
            </a:extLst>
          </p:cNvPr>
          <p:cNvSpPr/>
          <p:nvPr/>
        </p:nvSpPr>
        <p:spPr>
          <a:xfrm>
            <a:off x="4425844" y="3887787"/>
            <a:ext cx="279400" cy="342900"/>
          </a:xfrm>
          <a:prstGeom prst="upArrow">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Up Arrow 9">
            <a:extLst>
              <a:ext uri="{FF2B5EF4-FFF2-40B4-BE49-F238E27FC236}">
                <a16:creationId xmlns:a16="http://schemas.microsoft.com/office/drawing/2014/main" id="{70543D07-FADA-E241-912B-1E8C9A2BB0CD}"/>
              </a:ext>
            </a:extLst>
          </p:cNvPr>
          <p:cNvSpPr/>
          <p:nvPr/>
        </p:nvSpPr>
        <p:spPr>
          <a:xfrm flipV="1">
            <a:off x="3663844" y="5448300"/>
            <a:ext cx="279400" cy="342900"/>
          </a:xfrm>
          <a:prstGeom prst="upArrow">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3069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3276</Words>
  <Application>Microsoft Office PowerPoint</Application>
  <PresentationFormat>Widescreen</PresentationFormat>
  <Paragraphs>216</Paragraphs>
  <Slides>15</Slides>
  <Notes>15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Arial</vt:lpstr>
      <vt:lpstr>Calibri</vt:lpstr>
      <vt:lpstr>Calibri Light</vt:lpstr>
      <vt:lpstr>Cambria Math</vt:lpstr>
      <vt:lpstr>Office Theme</vt:lpstr>
      <vt:lpstr>1_Office Theme</vt:lpstr>
      <vt:lpstr>2_Office Theme</vt:lpstr>
      <vt:lpstr>4_Office Theme</vt:lpstr>
      <vt:lpstr>Sharing and Collecting Latin American  Publications in the Big Ten:</vt:lpstr>
      <vt:lpstr>BTAA Library Conference 2017</vt:lpstr>
      <vt:lpstr>Why focus on international publications?</vt:lpstr>
      <vt:lpstr>Study Parameters</vt:lpstr>
      <vt:lpstr>Methodology: ILL Data Analysis</vt:lpstr>
      <vt:lpstr>Methodology: Collections Analysis</vt:lpstr>
      <vt:lpstr>Methodology: Measuring Volume v. Uniqueness</vt:lpstr>
      <vt:lpstr>Limitations</vt:lpstr>
      <vt:lpstr>Results</vt:lpstr>
      <vt:lpstr>Results: Borrowing Library, Country of Publication</vt:lpstr>
      <vt:lpstr>Results: Lending Library</vt:lpstr>
      <vt:lpstr>Results: Classification</vt:lpstr>
      <vt:lpstr>Results: Duplication</vt:lpstr>
      <vt:lpstr>Applying the Results</vt:lpstr>
      <vt:lpstr>Questions?</vt:lpstr>
    </vt:vector>
  </TitlesOfParts>
  <Company>SUNY Geneseo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and Collecting Latin American  Publications in the Big Ten:</dc:title>
  <dc:creator>Mark Sullivan</dc:creator>
  <cp:lastModifiedBy>Mark Sullivan</cp:lastModifiedBy>
  <cp:revision>1</cp:revision>
  <dcterms:created xsi:type="dcterms:W3CDTF">2018-08-28T15:39:48Z</dcterms:created>
  <dcterms:modified xsi:type="dcterms:W3CDTF">2018-08-28T15:40:03Z</dcterms:modified>
</cp:coreProperties>
</file>